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76" r:id="rId2"/>
    <p:sldId id="438" r:id="rId3"/>
    <p:sldId id="402" r:id="rId4"/>
    <p:sldId id="397" r:id="rId5"/>
    <p:sldId id="400" r:id="rId6"/>
    <p:sldId id="399" r:id="rId7"/>
    <p:sldId id="396" r:id="rId8"/>
    <p:sldId id="406" r:id="rId9"/>
    <p:sldId id="362" r:id="rId10"/>
    <p:sldId id="408" r:id="rId11"/>
    <p:sldId id="417" r:id="rId12"/>
    <p:sldId id="290" r:id="rId13"/>
    <p:sldId id="414" r:id="rId14"/>
    <p:sldId id="416" r:id="rId15"/>
    <p:sldId id="419" r:id="rId16"/>
    <p:sldId id="418" r:id="rId17"/>
    <p:sldId id="366" r:id="rId18"/>
    <p:sldId id="367" r:id="rId19"/>
    <p:sldId id="404" r:id="rId20"/>
    <p:sldId id="425" r:id="rId21"/>
    <p:sldId id="363" r:id="rId22"/>
    <p:sldId id="452" r:id="rId23"/>
    <p:sldId id="449" r:id="rId24"/>
    <p:sldId id="454" r:id="rId25"/>
    <p:sldId id="455" r:id="rId26"/>
    <p:sldId id="456" r:id="rId27"/>
    <p:sldId id="457" r:id="rId28"/>
    <p:sldId id="458" r:id="rId29"/>
    <p:sldId id="295" r:id="rId30"/>
    <p:sldId id="376" r:id="rId31"/>
    <p:sldId id="420" r:id="rId32"/>
    <p:sldId id="373" r:id="rId33"/>
    <p:sldId id="422" r:id="rId34"/>
    <p:sldId id="421" r:id="rId35"/>
    <p:sldId id="410" r:id="rId36"/>
    <p:sldId id="436" r:id="rId37"/>
    <p:sldId id="441" r:id="rId38"/>
    <p:sldId id="308" r:id="rId39"/>
    <p:sldId id="382" r:id="rId40"/>
    <p:sldId id="309" r:id="rId41"/>
    <p:sldId id="380" r:id="rId42"/>
    <p:sldId id="314" r:id="rId43"/>
    <p:sldId id="311" r:id="rId44"/>
    <p:sldId id="383" r:id="rId45"/>
    <p:sldId id="426" r:id="rId46"/>
    <p:sldId id="427" r:id="rId47"/>
    <p:sldId id="430" r:id="rId48"/>
    <p:sldId id="326" r:id="rId49"/>
    <p:sldId id="423" r:id="rId50"/>
    <p:sldId id="431" r:id="rId51"/>
    <p:sldId id="386" r:id="rId52"/>
    <p:sldId id="337" r:id="rId53"/>
    <p:sldId id="343" r:id="rId54"/>
    <p:sldId id="433" r:id="rId55"/>
    <p:sldId id="434" r:id="rId56"/>
    <p:sldId id="435" r:id="rId57"/>
    <p:sldId id="265" r:id="rId58"/>
    <p:sldId id="353" r:id="rId59"/>
    <p:sldId id="448" r:id="rId60"/>
    <p:sldId id="447" r:id="rId61"/>
    <p:sldId id="444" r:id="rId62"/>
    <p:sldId id="445" r:id="rId63"/>
    <p:sldId id="446" r:id="rId64"/>
    <p:sldId id="272" r:id="rId65"/>
    <p:sldId id="442" r:id="rId6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3464" y="-1664"/>
      </p:cViewPr>
      <p:guideLst>
        <p:guide orient="horz" pos="2160"/>
        <p:guide pos="2880"/>
      </p:guideLst>
    </p:cSldViewPr>
  </p:slideViewPr>
  <p:notesTextViewPr>
    <p:cViewPr>
      <p:scale>
        <a:sx n="66" d="100"/>
        <a:sy n="66"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756B7-D43C-4349-9F38-0131EDF6F8F6}" type="datetimeFigureOut">
              <a:rPr lang="fr-FR" smtClean="0"/>
              <a:t>18/01/13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6AD6D-87F7-41B4-BC92-9EAB3CC674C1}" type="slidenum">
              <a:rPr lang="fr-FR" smtClean="0"/>
              <a:t>‹#›</a:t>
            </a:fld>
            <a:endParaRPr lang="fr-FR"/>
          </a:p>
        </p:txBody>
      </p:sp>
    </p:spTree>
    <p:extLst>
      <p:ext uri="{BB962C8B-B14F-4D97-AF65-F5344CB8AC3E}">
        <p14:creationId xmlns:p14="http://schemas.microsoft.com/office/powerpoint/2010/main" val="1257489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11</a:t>
            </a:fld>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068454-DDA2-4258-BA08-88A0917E7B48}" type="slidenum">
              <a:rPr lang="fr-FR"/>
              <a:pPr>
                <a:defRPr/>
              </a:pPr>
              <a:t>25</a:t>
            </a:fld>
            <a:endParaRPr lang="fr-FR"/>
          </a:p>
        </p:txBody>
      </p:sp>
      <p:sp>
        <p:nvSpPr>
          <p:cNvPr id="60419"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E8FDF2-495B-4999-87CA-F2C7AA8660F6}" type="slidenum">
              <a:rPr lang="fr-FR"/>
              <a:pPr>
                <a:defRPr/>
              </a:pPr>
              <a:t>26</a:t>
            </a:fld>
            <a:endParaRPr lang="fr-FR"/>
          </a:p>
        </p:txBody>
      </p:sp>
      <p:sp>
        <p:nvSpPr>
          <p:cNvPr id="61443"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B58687-F02F-4591-9659-63E871B19AF3}" type="slidenum">
              <a:rPr lang="fr-FR"/>
              <a:pPr>
                <a:defRPr/>
              </a:pPr>
              <a:t>27</a:t>
            </a:fld>
            <a:endParaRPr lang="fr-FR"/>
          </a:p>
        </p:txBody>
      </p:sp>
      <p:sp>
        <p:nvSpPr>
          <p:cNvPr id="6246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50AA8-348E-4E7A-A5D7-7DE6234E7F58}" type="slidenum">
              <a:rPr lang="fr-FR"/>
              <a:pPr>
                <a:defRPr/>
              </a:pPr>
              <a:t>28</a:t>
            </a:fld>
            <a:endParaRPr lang="fr-FR"/>
          </a:p>
        </p:txBody>
      </p:sp>
      <p:sp>
        <p:nvSpPr>
          <p:cNvPr id="63491"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Bactrim</a:t>
            </a:r>
            <a:r>
              <a:rPr lang="fr-FR" dirty="0" smtClean="0"/>
              <a:t> / H. </a:t>
            </a:r>
            <a:r>
              <a:rPr lang="fr-FR" dirty="0" err="1" smtClean="0"/>
              <a:t>influenzae</a:t>
            </a:r>
            <a:r>
              <a:rPr lang="fr-FR" dirty="0" smtClean="0"/>
              <a:t>: </a:t>
            </a:r>
            <a:r>
              <a:rPr lang="fr-FR" sz="1200" b="0" i="0" u="none" strike="noStrike" kern="1200" baseline="0" dirty="0" smtClean="0">
                <a:solidFill>
                  <a:schemeClr val="tx1"/>
                </a:solidFill>
                <a:latin typeface="+mn-lt"/>
                <a:ea typeface="+mn-ea"/>
                <a:cs typeface="+mn-cs"/>
              </a:rPr>
              <a:t>16,1</a:t>
            </a:r>
            <a:endParaRPr lang="fr-FR" dirty="0"/>
          </a:p>
        </p:txBody>
      </p:sp>
      <p:sp>
        <p:nvSpPr>
          <p:cNvPr id="4" name="Espace réservé du numéro de diapositive 3"/>
          <p:cNvSpPr>
            <a:spLocks noGrp="1"/>
          </p:cNvSpPr>
          <p:nvPr>
            <p:ph type="sldNum" sz="quarter" idx="10"/>
          </p:nvPr>
        </p:nvSpPr>
        <p:spPr/>
        <p:txBody>
          <a:bodyPr/>
          <a:lstStyle/>
          <a:p>
            <a:fld id="{EC76AD6D-87F7-41B4-BC92-9EAB3CC674C1}" type="slidenum">
              <a:rPr lang="fr-FR" smtClean="0"/>
              <a:t>43</a:t>
            </a:fld>
            <a:endParaRPr lang="fr-FR"/>
          </a:p>
        </p:txBody>
      </p:sp>
    </p:spTree>
    <p:extLst>
      <p:ext uri="{BB962C8B-B14F-4D97-AF65-F5344CB8AC3E}">
        <p14:creationId xmlns:p14="http://schemas.microsoft.com/office/powerpoint/2010/main" val="401387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1C2F2DC-14B0-4612-9695-A948BDF3EEAC}" type="slidenum">
              <a:rPr lang="fr-FR" altLang="fr-FR" sz="1200"/>
              <a:pPr/>
              <a:t>58</a:t>
            </a:fld>
            <a:endParaRPr lang="fr-FR" altLang="fr-FR" sz="1200"/>
          </a:p>
        </p:txBody>
      </p:sp>
      <p:sp>
        <p:nvSpPr>
          <p:cNvPr id="233475" name="Rectangle 2"/>
          <p:cNvSpPr>
            <a:spLocks noGrp="1" noRot="1" noChangeAspect="1" noChangeArrowheads="1" noTextEdit="1"/>
          </p:cNvSpPr>
          <p:nvPr>
            <p:ph type="sldImg"/>
          </p:nvPr>
        </p:nvSpPr>
        <p:spPr>
          <a:xfrm>
            <a:off x="1146175" y="687388"/>
            <a:ext cx="4567238" cy="3425825"/>
          </a:xfrm>
          <a:ln w="12700"/>
        </p:spPr>
      </p:sp>
      <p:sp>
        <p:nvSpPr>
          <p:cNvPr id="233476" name="Rectangle 3"/>
          <p:cNvSpPr>
            <a:spLocks noGrp="1" noChangeArrowheads="1"/>
          </p:cNvSpPr>
          <p:nvPr>
            <p:ph type="body" idx="1"/>
          </p:nvPr>
        </p:nvSpPr>
        <p:spPr>
          <a:xfrm>
            <a:off x="685637" y="4342883"/>
            <a:ext cx="5486727" cy="4115243"/>
          </a:xfrm>
          <a:noFill/>
        </p:spPr>
        <p:txBody>
          <a:bodyPr lIns="92075" tIns="46038" rIns="92075" bIns="46038"/>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12</a:t>
            </a:fld>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13</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14</a:t>
            </a:fld>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p:cNvSpPr>
            <a:spLocks noGrp="1" noRot="1" noChangeAspect="1" noTextEdit="1"/>
          </p:cNvSpPr>
          <p:nvPr>
            <p:ph type="sldImg"/>
          </p:nvPr>
        </p:nvSpPr>
        <p:spPr>
          <a:ln/>
        </p:spPr>
      </p:sp>
      <p:sp>
        <p:nvSpPr>
          <p:cNvPr id="614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p>
        </p:txBody>
      </p:sp>
      <p:sp>
        <p:nvSpPr>
          <p:cNvPr id="614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8A0AB58-6CA2-4D7F-AE52-7108BC2AEF05}" type="slidenum">
              <a:rPr lang="fr-FR" smtClean="0"/>
              <a:pPr eaLnBrk="1" hangingPunct="1"/>
              <a:t>16</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7D1324-8E54-4562-9D53-AFE837E43301}" type="slidenum">
              <a:rPr lang="fr-FR"/>
              <a:pPr>
                <a:defRPr/>
              </a:pPr>
              <a:t>22</a:t>
            </a:fld>
            <a:endParaRPr lang="fr-FR"/>
          </a:p>
        </p:txBody>
      </p:sp>
      <p:sp>
        <p:nvSpPr>
          <p:cNvPr id="57347"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F71405-06F0-4EE8-A14A-781D8904BAC0}" type="slidenum">
              <a:rPr lang="fr-FR"/>
              <a:pPr>
                <a:defRPr/>
              </a:pPr>
              <a:t>23</a:t>
            </a:fld>
            <a:endParaRPr lang="fr-FR"/>
          </a:p>
        </p:txBody>
      </p:sp>
      <p:sp>
        <p:nvSpPr>
          <p:cNvPr id="55299"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9E9D909-6879-4AAA-88C4-B2CF177821C0}" type="slidenum">
              <a:rPr lang="fr-FR"/>
              <a:pPr>
                <a:defRPr/>
              </a:pPr>
              <a:t>24</a:t>
            </a:fld>
            <a:endParaRPr lang="fr-FR"/>
          </a:p>
        </p:txBody>
      </p:sp>
      <p:sp>
        <p:nvSpPr>
          <p:cNvPr id="59395"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xfrm>
            <a:off x="912813" y="4343400"/>
            <a:ext cx="5032375"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382474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74999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147064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normAutofit/>
          </a:bodyPr>
          <a:lstStyle/>
          <a:p>
            <a:pPr lvl="0"/>
            <a:endParaRPr lang="fr-FR" noProof="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4CEE3F14-7182-4559-AB70-31724C1582C9}" type="slidenum">
              <a:rPr lang="fr-FR"/>
              <a:pPr>
                <a:defRPr/>
              </a:pPr>
              <a:t>‹#›</a:t>
            </a:fld>
            <a:endParaRPr lang="fr-FR"/>
          </a:p>
        </p:txBody>
      </p:sp>
    </p:spTree>
    <p:extLst>
      <p:ext uri="{BB962C8B-B14F-4D97-AF65-F5344CB8AC3E}">
        <p14:creationId xmlns:p14="http://schemas.microsoft.com/office/powerpoint/2010/main" val="20536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581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301625" y="228600"/>
            <a:ext cx="8540750" cy="5870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2"/>
          <p:cNvSpPr>
            <a:spLocks noGrp="1"/>
          </p:cNvSpPr>
          <p:nvPr>
            <p:ph type="dt" sz="half" idx="10"/>
          </p:nvPr>
        </p:nvSpPr>
        <p:spPr>
          <a:xfrm>
            <a:off x="301625" y="6245225"/>
            <a:ext cx="2289175" cy="476250"/>
          </a:xfrm>
        </p:spPr>
        <p:txBody>
          <a:bodyPr/>
          <a:lstStyle>
            <a:lvl1pPr>
              <a:defRPr/>
            </a:lvl1pPr>
          </a:lstStyle>
          <a:p>
            <a:pPr>
              <a:defRPr/>
            </a:pPr>
            <a:endParaRPr lang="fr-FR"/>
          </a:p>
        </p:txBody>
      </p:sp>
      <p:sp>
        <p:nvSpPr>
          <p:cNvPr id="4" name="Espace réservé du pied de page 3"/>
          <p:cNvSpPr>
            <a:spLocks noGrp="1"/>
          </p:cNvSpPr>
          <p:nvPr>
            <p:ph type="ftr" sz="quarter" idx="11"/>
          </p:nvPr>
        </p:nvSpPr>
        <p:spPr>
          <a:xfrm>
            <a:off x="3124200" y="6245225"/>
            <a:ext cx="2895600" cy="476250"/>
          </a:xfrm>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a:xfrm>
            <a:off x="6553200" y="6245225"/>
            <a:ext cx="2289175" cy="476250"/>
          </a:xfrm>
        </p:spPr>
        <p:txBody>
          <a:bodyPr/>
          <a:lstStyle>
            <a:lvl1pPr>
              <a:defRPr/>
            </a:lvl1pPr>
          </a:lstStyle>
          <a:p>
            <a:pPr>
              <a:defRPr/>
            </a:pPr>
            <a:fld id="{9F15A5F0-B7A7-490E-8CD1-CB4380A0381A}" type="slidenum">
              <a:rPr lang="fr-FR"/>
              <a:pPr>
                <a:defRPr/>
              </a:pPr>
              <a:t>‹#›</a:t>
            </a:fld>
            <a:endParaRPr lang="fr-FR"/>
          </a:p>
        </p:txBody>
      </p:sp>
    </p:spTree>
    <p:extLst>
      <p:ext uri="{BB962C8B-B14F-4D97-AF65-F5344CB8AC3E}">
        <p14:creationId xmlns:p14="http://schemas.microsoft.com/office/powerpoint/2010/main" val="34789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1280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428674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45DE69C-B5CA-4A03-96BA-9DDAFB2F9571}" type="datetimeFigureOut">
              <a:rPr lang="fr-FR" smtClean="0"/>
              <a:t>18/01/13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589780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45DE69C-B5CA-4A03-96BA-9DDAFB2F9571}" type="datetimeFigureOut">
              <a:rPr lang="fr-FR" smtClean="0"/>
              <a:t>18/01/13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1434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45DE69C-B5CA-4A03-96BA-9DDAFB2F9571}" type="datetimeFigureOut">
              <a:rPr lang="fr-FR" smtClean="0"/>
              <a:t>18/01/13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391506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45DE69C-B5CA-4A03-96BA-9DDAFB2F9571}" type="datetimeFigureOut">
              <a:rPr lang="fr-FR" smtClean="0"/>
              <a:t>18/01/13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215894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5DE69C-B5CA-4A03-96BA-9DDAFB2F9571}" type="datetimeFigureOut">
              <a:rPr lang="fr-FR" smtClean="0"/>
              <a:t>18/01/13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179447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45DE69C-B5CA-4A03-96BA-9DDAFB2F9571}" type="datetimeFigureOut">
              <a:rPr lang="fr-FR" smtClean="0"/>
              <a:t>18/01/13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58CCB7-6987-4857-8E15-7E6592FF60D0}" type="slidenum">
              <a:rPr lang="fr-FR" smtClean="0"/>
              <a:t>‹#›</a:t>
            </a:fld>
            <a:endParaRPr lang="fr-FR"/>
          </a:p>
        </p:txBody>
      </p:sp>
    </p:spTree>
    <p:extLst>
      <p:ext uri="{BB962C8B-B14F-4D97-AF65-F5344CB8AC3E}">
        <p14:creationId xmlns:p14="http://schemas.microsoft.com/office/powerpoint/2010/main" val="21982118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DE69C-B5CA-4A03-96BA-9DDAFB2F9571}" type="datetimeFigureOut">
              <a:rPr lang="fr-FR" smtClean="0"/>
              <a:t>18/01/13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8CCB7-6987-4857-8E15-7E6592FF60D0}" type="slidenum">
              <a:rPr lang="fr-FR" smtClean="0"/>
              <a:t>‹#›</a:t>
            </a:fld>
            <a:endParaRPr lang="fr-FR"/>
          </a:p>
        </p:txBody>
      </p:sp>
    </p:spTree>
    <p:extLst>
      <p:ext uri="{BB962C8B-B14F-4D97-AF65-F5344CB8AC3E}">
        <p14:creationId xmlns:p14="http://schemas.microsoft.com/office/powerpoint/2010/main" val="70294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smtClean="0"/>
              <a:t>Antibiothérapie en ville</a:t>
            </a:r>
            <a:r>
              <a:rPr lang="fr-FR" sz="4000" dirty="0" smtClean="0"/>
              <a:t> </a:t>
            </a:r>
            <a:br>
              <a:rPr lang="fr-FR" sz="4000" dirty="0" smtClean="0"/>
            </a:br>
            <a:endParaRPr lang="fr-FR" dirty="0"/>
          </a:p>
        </p:txBody>
      </p:sp>
      <p:sp>
        <p:nvSpPr>
          <p:cNvPr id="3" name="Sous-titre 2"/>
          <p:cNvSpPr>
            <a:spLocks noGrp="1"/>
          </p:cNvSpPr>
          <p:nvPr>
            <p:ph type="subTitle" idx="1"/>
          </p:nvPr>
        </p:nvSpPr>
        <p:spPr/>
        <p:txBody>
          <a:bodyPr>
            <a:normAutofit/>
          </a:bodyPr>
          <a:lstStyle/>
          <a:p>
            <a:r>
              <a:rPr lang="fr-FR" dirty="0" smtClean="0">
                <a:solidFill>
                  <a:schemeClr val="tx1"/>
                </a:solidFill>
              </a:rPr>
              <a:t>Éric </a:t>
            </a:r>
            <a:r>
              <a:rPr lang="fr-FR" dirty="0" err="1" smtClean="0">
                <a:solidFill>
                  <a:schemeClr val="tx1"/>
                </a:solidFill>
              </a:rPr>
              <a:t>Senneville</a:t>
            </a:r>
            <a:endParaRPr lang="fr-FR" dirty="0" smtClean="0">
              <a:solidFill>
                <a:schemeClr val="tx1"/>
              </a:solidFill>
            </a:endParaRPr>
          </a:p>
          <a:p>
            <a:r>
              <a:rPr lang="fr-FR" dirty="0" smtClean="0">
                <a:solidFill>
                  <a:schemeClr val="tx1"/>
                </a:solidFill>
              </a:rPr>
              <a:t>Service Universitaire des Maladies Infectieuses CH de Tourcoing</a:t>
            </a:r>
          </a:p>
        </p:txBody>
      </p:sp>
      <p:sp>
        <p:nvSpPr>
          <p:cNvPr id="4" name="ZoneTexte 3"/>
          <p:cNvSpPr txBox="1"/>
          <p:nvPr/>
        </p:nvSpPr>
        <p:spPr>
          <a:xfrm>
            <a:off x="7092280" y="6303393"/>
            <a:ext cx="1360629" cy="369332"/>
          </a:xfrm>
          <a:prstGeom prst="rect">
            <a:avLst/>
          </a:prstGeom>
          <a:noFill/>
        </p:spPr>
        <p:txBody>
          <a:bodyPr wrap="none" rtlCol="0">
            <a:spAutoFit/>
          </a:bodyPr>
          <a:lstStyle/>
          <a:p>
            <a:r>
              <a:rPr lang="fr-FR" dirty="0" smtClean="0"/>
              <a:t>Janvier 2013</a:t>
            </a:r>
            <a:endParaRPr lang="fr-FR" dirty="0"/>
          </a:p>
        </p:txBody>
      </p:sp>
    </p:spTree>
    <p:extLst>
      <p:ext uri="{BB962C8B-B14F-4D97-AF65-F5344CB8AC3E}">
        <p14:creationId xmlns:p14="http://schemas.microsoft.com/office/powerpoint/2010/main" val="16875442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1. Plaie infectée</a:t>
            </a:r>
            <a:endParaRPr lang="fr-FR" b="1" dirty="0"/>
          </a:p>
        </p:txBody>
      </p:sp>
      <p:sp>
        <p:nvSpPr>
          <p:cNvPr id="3" name="Espace réservé du contenu 2"/>
          <p:cNvSpPr>
            <a:spLocks noGrp="1"/>
          </p:cNvSpPr>
          <p:nvPr>
            <p:ph idx="1"/>
          </p:nvPr>
        </p:nvSpPr>
        <p:spPr/>
        <p:txBody>
          <a:bodyPr>
            <a:normAutofit/>
          </a:bodyPr>
          <a:lstStyle/>
          <a:p>
            <a:r>
              <a:rPr lang="fr-FR" sz="2800" dirty="0" smtClean="0"/>
              <a:t>Vous traitez une p</a:t>
            </a:r>
            <a:r>
              <a:rPr lang="fr-FR" sz="2800" b="1" dirty="0" smtClean="0"/>
              <a:t>laie </a:t>
            </a:r>
            <a:r>
              <a:rPr lang="fr-FR" sz="2800" b="1" dirty="0"/>
              <a:t>cutanée superficielle et </a:t>
            </a:r>
            <a:r>
              <a:rPr lang="fr-FR" sz="2800" b="1" dirty="0" smtClean="0"/>
              <a:t>récente, </a:t>
            </a:r>
            <a:r>
              <a:rPr lang="fr-FR" sz="2800" dirty="0" smtClean="0"/>
              <a:t>en l’absence d’allergie et d’orientation bactériologique, avec :</a:t>
            </a:r>
          </a:p>
          <a:p>
            <a:endParaRPr lang="fr-FR" sz="2400" dirty="0" smtClean="0"/>
          </a:p>
          <a:p>
            <a:pPr marL="971550" lvl="1" indent="-514350">
              <a:buFont typeface="+mj-lt"/>
              <a:buAutoNum type="arabicPeriod"/>
            </a:pPr>
            <a:r>
              <a:rPr lang="fr-FR" sz="2400" dirty="0" smtClean="0"/>
              <a:t>La pristinamycine </a:t>
            </a:r>
          </a:p>
          <a:p>
            <a:pPr marL="971550" lvl="1" indent="-514350">
              <a:buFont typeface="+mj-lt"/>
              <a:buAutoNum type="arabicPeriod"/>
            </a:pPr>
            <a:r>
              <a:rPr lang="fr-FR" sz="2400" dirty="0" smtClean="0"/>
              <a:t>La ciprofloxacine </a:t>
            </a:r>
          </a:p>
          <a:p>
            <a:pPr marL="971550" lvl="1" indent="-514350">
              <a:buFont typeface="+mj-lt"/>
              <a:buAutoNum type="arabicPeriod"/>
            </a:pPr>
            <a:r>
              <a:rPr lang="fr-FR" sz="2400" dirty="0" smtClean="0">
                <a:solidFill>
                  <a:schemeClr val="bg1"/>
                </a:solidFill>
              </a:rPr>
              <a:t>L’amoxicilline-acide clavulanique</a:t>
            </a:r>
          </a:p>
          <a:p>
            <a:pPr marL="971550" lvl="1" indent="-514350">
              <a:buFont typeface="+mj-lt"/>
              <a:buAutoNum type="arabicPeriod"/>
            </a:pPr>
            <a:r>
              <a:rPr lang="fr-FR" sz="2400" dirty="0" smtClean="0"/>
              <a:t>L’amoxicilline </a:t>
            </a:r>
          </a:p>
          <a:p>
            <a:pPr marL="971550" lvl="1" indent="-514350">
              <a:buFont typeface="+mj-lt"/>
              <a:buAutoNum type="arabicPeriod"/>
            </a:pPr>
            <a:r>
              <a:rPr lang="fr-FR" sz="2400" dirty="0" smtClean="0"/>
              <a:t>L’acide </a:t>
            </a:r>
            <a:r>
              <a:rPr lang="fr-FR" sz="2400" dirty="0" err="1" smtClean="0"/>
              <a:t>fusidique</a:t>
            </a:r>
            <a:r>
              <a:rPr lang="fr-FR" sz="2400" dirty="0" smtClean="0"/>
              <a:t>   </a:t>
            </a:r>
            <a:endParaRPr lang="fr-FR" sz="2400" dirty="0"/>
          </a:p>
        </p:txBody>
      </p:sp>
    </p:spTree>
    <p:extLst>
      <p:ext uri="{BB962C8B-B14F-4D97-AF65-F5344CB8AC3E}">
        <p14:creationId xmlns:p14="http://schemas.microsoft.com/office/powerpoint/2010/main" val="2503553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1167038897"/>
              </p:ext>
            </p:extLst>
          </p:nvPr>
        </p:nvGraphicFramePr>
        <p:xfrm>
          <a:off x="395288" y="1285875"/>
          <a:ext cx="8424862" cy="4603181"/>
        </p:xfrm>
        <a:graphic>
          <a:graphicData uri="http://schemas.openxmlformats.org/drawingml/2006/table">
            <a:tbl>
              <a:tblPr/>
              <a:tblGrid>
                <a:gridCol w="1450975"/>
                <a:gridCol w="1173162"/>
                <a:gridCol w="1104900"/>
                <a:gridCol w="1046163"/>
                <a:gridCol w="1231900"/>
                <a:gridCol w="1244600"/>
                <a:gridCol w="1173162"/>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Atb</a:t>
                      </a:r>
                      <a:r>
                        <a:rPr kumimoji="0" lang="fr-FR" sz="120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staphylocoque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streptocoque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entérobactérie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anaérobies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Pyocyanique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Erésipèle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Ulcère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MPP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Escarre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Morsure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Cicatrice PTH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Plaie infectée d’origine traumatique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Spectre bactérien UTILE</a:t>
            </a:r>
          </a:p>
        </p:txBody>
      </p:sp>
    </p:spTree>
    <p:extLst>
      <p:ext uri="{BB962C8B-B14F-4D97-AF65-F5344CB8AC3E}">
        <p14:creationId xmlns:p14="http://schemas.microsoft.com/office/powerpoint/2010/main" val="13834883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1055243587"/>
              </p:ext>
            </p:extLst>
          </p:nvPr>
        </p:nvGraphicFramePr>
        <p:xfrm>
          <a:off x="395288" y="1285875"/>
          <a:ext cx="8424862" cy="5206999"/>
        </p:xfrm>
        <a:graphic>
          <a:graphicData uri="http://schemas.openxmlformats.org/drawingml/2006/table">
            <a:tbl>
              <a:tblPr/>
              <a:tblGrid>
                <a:gridCol w="1450975"/>
                <a:gridCol w="1173162"/>
                <a:gridCol w="1104900"/>
                <a:gridCol w="1046163"/>
                <a:gridCol w="1231900"/>
                <a:gridCol w="1244600"/>
                <a:gridCol w="1173162"/>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Atb</a:t>
                      </a:r>
                      <a:r>
                        <a:rPr kumimoji="0" lang="fr-FR" sz="120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staphylocoque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streptocoque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entérobactérie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anaérobies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Pyocyanique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amoxicilline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cloxacilline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céfalexine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amoxicilline acide-clavulanique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pristinamycine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acide fusidique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ceftriaxone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FQ (oflo/cipro)</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 (</a:t>
                      </a:r>
                      <a:r>
                        <a:rPr kumimoji="0" lang="fr-FR" sz="1200" b="0" i="0" u="none" strike="noStrike" cap="none" normalizeH="0" baseline="0" dirty="0" err="1" smtClean="0">
                          <a:ln>
                            <a:noFill/>
                          </a:ln>
                          <a:solidFill>
                            <a:schemeClr val="tx1"/>
                          </a:solidFill>
                          <a:effectLst/>
                          <a:latin typeface="Tahoma" pitchFamily="34" charset="0"/>
                        </a:rPr>
                        <a:t>cipro</a:t>
                      </a: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Spectre </a:t>
            </a:r>
            <a:r>
              <a:rPr lang="fr-FR" sz="3200" b="1" dirty="0" err="1" smtClean="0">
                <a:latin typeface="Calibri" pitchFamily="34" charset="0"/>
              </a:rPr>
              <a:t>anti-bactérien</a:t>
            </a:r>
            <a:endParaRPr lang="fr-FR" sz="3200" b="1" dirty="0" smtClean="0">
              <a:latin typeface="Calibri" pitchFamily="34" charset="0"/>
            </a:endParaRPr>
          </a:p>
        </p:txBody>
      </p:sp>
    </p:spTree>
    <p:extLst>
      <p:ext uri="{BB962C8B-B14F-4D97-AF65-F5344CB8AC3E}">
        <p14:creationId xmlns:p14="http://schemas.microsoft.com/office/powerpoint/2010/main" val="23523457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2561488391"/>
              </p:ext>
            </p:extLst>
          </p:nvPr>
        </p:nvGraphicFramePr>
        <p:xfrm>
          <a:off x="395535" y="1285875"/>
          <a:ext cx="8424614" cy="5206999"/>
        </p:xfrm>
        <a:graphic>
          <a:graphicData uri="http://schemas.openxmlformats.org/drawingml/2006/table">
            <a:tbl>
              <a:tblPr/>
              <a:tblGrid>
                <a:gridCol w="1450727"/>
                <a:gridCol w="1173162"/>
                <a:gridCol w="1104900"/>
                <a:gridCol w="1046163"/>
                <a:gridCol w="1231900"/>
                <a:gridCol w="1244600"/>
                <a:gridCol w="1173162"/>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Atb</a:t>
                      </a:r>
                      <a:r>
                        <a:rPr kumimoji="0" lang="fr-FR" sz="120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staphylocoque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streptocoque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entérocoque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entérobactérie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anaérobies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Pyocyanique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amoxicilline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cloxacilline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err="1" smtClean="0">
                          <a:ln>
                            <a:noFill/>
                          </a:ln>
                          <a:solidFill>
                            <a:schemeClr val="tx1"/>
                          </a:solidFill>
                          <a:effectLst/>
                          <a:latin typeface="Tahoma" pitchFamily="34" charset="0"/>
                        </a:rPr>
                        <a:t>céfalexine</a:t>
                      </a:r>
                      <a:endParaRPr kumimoji="0" lang="fr-FR" sz="120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amoxicilline acide-clavulanique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pristinamycine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200" b="0" i="0" u="none" strike="noStrike" cap="none" normalizeH="0" baseline="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acide fusidique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ceftriaxone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FQ (oflo/cipro)</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dirty="0" smtClean="0">
                          <a:ln>
                            <a:noFill/>
                          </a:ln>
                          <a:solidFill>
                            <a:schemeClr val="tx1"/>
                          </a:solidFill>
                          <a:effectLst/>
                          <a:latin typeface="Tahoma" pitchFamily="34" charset="0"/>
                        </a:rPr>
                        <a:t>+++ (</a:t>
                      </a:r>
                      <a:r>
                        <a:rPr kumimoji="0" lang="fr-FR" sz="1200" b="0" i="0" u="none" strike="noStrike" cap="none" normalizeH="0" baseline="0" dirty="0" err="1" smtClean="0">
                          <a:ln>
                            <a:noFill/>
                          </a:ln>
                          <a:solidFill>
                            <a:schemeClr val="tx1"/>
                          </a:solidFill>
                          <a:effectLst/>
                          <a:latin typeface="Tahoma" pitchFamily="34" charset="0"/>
                        </a:rPr>
                        <a:t>cipro</a:t>
                      </a:r>
                      <a:r>
                        <a:rPr kumimoji="0" lang="fr-FR" sz="1200" b="0" i="0" u="none" strike="noStrike" cap="none" normalizeH="0" baseline="0" dirty="0" smtClean="0">
                          <a:ln>
                            <a:noFill/>
                          </a:ln>
                          <a:solidFill>
                            <a:schemeClr val="tx1"/>
                          </a:solidFill>
                          <a:effectLst/>
                          <a:latin typeface="Tahoma" pitchFamily="34" charset="0"/>
                        </a:rPr>
                        <a: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Spectre </a:t>
            </a:r>
            <a:r>
              <a:rPr lang="fr-FR" sz="3200" b="1" dirty="0" err="1" smtClean="0">
                <a:latin typeface="Calibri" pitchFamily="34" charset="0"/>
              </a:rPr>
              <a:t>anti-bactérien</a:t>
            </a:r>
            <a:r>
              <a:rPr lang="fr-FR" sz="3200" b="1" dirty="0" smtClean="0">
                <a:latin typeface="Calibri" pitchFamily="34" charset="0"/>
              </a:rPr>
              <a:t> UTILE</a:t>
            </a:r>
          </a:p>
        </p:txBody>
      </p:sp>
    </p:spTree>
    <p:extLst>
      <p:ext uri="{BB962C8B-B14F-4D97-AF65-F5344CB8AC3E}">
        <p14:creationId xmlns:p14="http://schemas.microsoft.com/office/powerpoint/2010/main" val="15626123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857567915"/>
              </p:ext>
            </p:extLst>
          </p:nvPr>
        </p:nvGraphicFramePr>
        <p:xfrm>
          <a:off x="251521" y="1285875"/>
          <a:ext cx="8568952" cy="4659749"/>
        </p:xfrm>
        <a:graphic>
          <a:graphicData uri="http://schemas.openxmlformats.org/drawingml/2006/table">
            <a:tbl>
              <a:tblPr/>
              <a:tblGrid>
                <a:gridCol w="1025142"/>
                <a:gridCol w="949561"/>
                <a:gridCol w="894311"/>
                <a:gridCol w="846769"/>
                <a:gridCol w="997104"/>
                <a:gridCol w="1119760"/>
                <a:gridCol w="837183"/>
                <a:gridCol w="949561"/>
                <a:gridCol w="949561"/>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Atb</a:t>
                      </a:r>
                      <a:r>
                        <a:rPr kumimoji="0" lang="fr-FR" sz="105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cloxacilline</a:t>
                      </a: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céfalexine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 acide-clavulanique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pristinamycine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Acide </a:t>
                      </a:r>
                      <a:r>
                        <a:rPr kumimoji="0" lang="fr-FR" sz="1050" b="0" i="0" u="none" strike="noStrike" cap="none" normalizeH="0" baseline="0" dirty="0" err="1" smtClean="0">
                          <a:ln>
                            <a:noFill/>
                          </a:ln>
                          <a:solidFill>
                            <a:schemeClr val="tx1"/>
                          </a:solidFill>
                          <a:effectLst/>
                          <a:latin typeface="Tahoma" pitchFamily="34" charset="0"/>
                        </a:rPr>
                        <a:t>fusidique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cefriaxone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F-quinolones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Erésipèle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Ulcère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MPP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Escarre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Morsure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Cicatrice PTH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Plaie infectée d’origine traumatique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Traitement de 1</a:t>
            </a:r>
            <a:r>
              <a:rPr lang="fr-FR" sz="3200" b="1" baseline="30000" dirty="0" smtClean="0">
                <a:latin typeface="Calibri" pitchFamily="34" charset="0"/>
              </a:rPr>
              <a:t>ère</a:t>
            </a:r>
            <a:r>
              <a:rPr lang="fr-FR" sz="3200" b="1" dirty="0" smtClean="0">
                <a:latin typeface="Calibri" pitchFamily="34" charset="0"/>
              </a:rPr>
              <a:t> intention</a:t>
            </a:r>
          </a:p>
        </p:txBody>
      </p:sp>
    </p:spTree>
    <p:extLst>
      <p:ext uri="{BB962C8B-B14F-4D97-AF65-F5344CB8AC3E}">
        <p14:creationId xmlns:p14="http://schemas.microsoft.com/office/powerpoint/2010/main" val="229935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3984441907"/>
              </p:ext>
            </p:extLst>
          </p:nvPr>
        </p:nvGraphicFramePr>
        <p:xfrm>
          <a:off x="251521" y="1285875"/>
          <a:ext cx="8568952" cy="4659749"/>
        </p:xfrm>
        <a:graphic>
          <a:graphicData uri="http://schemas.openxmlformats.org/drawingml/2006/table">
            <a:tbl>
              <a:tblPr/>
              <a:tblGrid>
                <a:gridCol w="1025142"/>
                <a:gridCol w="949561"/>
                <a:gridCol w="894311"/>
                <a:gridCol w="846769"/>
                <a:gridCol w="997104"/>
                <a:gridCol w="1119760"/>
                <a:gridCol w="837183"/>
                <a:gridCol w="949561"/>
                <a:gridCol w="949561"/>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Atb</a:t>
                      </a:r>
                      <a:r>
                        <a:rPr kumimoji="0" lang="fr-FR" sz="105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cloxacilline</a:t>
                      </a: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céfalexine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 acide-clavulanique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pristinamycine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Acide </a:t>
                      </a:r>
                      <a:r>
                        <a:rPr kumimoji="0" lang="fr-FR" sz="1050" b="0" i="0" u="none" strike="noStrike" cap="none" normalizeH="0" baseline="0" dirty="0" err="1" smtClean="0">
                          <a:ln>
                            <a:noFill/>
                          </a:ln>
                          <a:solidFill>
                            <a:schemeClr val="tx1"/>
                          </a:solidFill>
                          <a:effectLst/>
                          <a:latin typeface="Tahoma" pitchFamily="34" charset="0"/>
                        </a:rPr>
                        <a:t>fusidique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cefriaxone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F-quinolones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Erésipèle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Ulcère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MPP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Escarre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Morsure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Cicatrice PTH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Plaie infectée d’origine traumatique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Traitement de 1</a:t>
            </a:r>
            <a:r>
              <a:rPr lang="fr-FR" sz="3200" b="1" baseline="30000" dirty="0" smtClean="0">
                <a:latin typeface="Calibri" pitchFamily="34" charset="0"/>
              </a:rPr>
              <a:t>ère</a:t>
            </a:r>
            <a:r>
              <a:rPr lang="fr-FR" sz="3200" b="1" dirty="0" smtClean="0">
                <a:latin typeface="Calibri" pitchFamily="34" charset="0"/>
              </a:rPr>
              <a:t> intention</a:t>
            </a:r>
          </a:p>
        </p:txBody>
      </p:sp>
    </p:spTree>
    <p:extLst>
      <p:ext uri="{BB962C8B-B14F-4D97-AF65-F5344CB8AC3E}">
        <p14:creationId xmlns:p14="http://schemas.microsoft.com/office/powerpoint/2010/main" val="14232629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6998" name="Group 86"/>
          <p:cNvGraphicFramePr>
            <a:graphicFrameLocks noGrp="1"/>
          </p:cNvGraphicFramePr>
          <p:nvPr>
            <p:ph idx="1"/>
            <p:extLst>
              <p:ext uri="{D42A27DB-BD31-4B8C-83A1-F6EECF244321}">
                <p14:modId xmlns:p14="http://schemas.microsoft.com/office/powerpoint/2010/main" val="3832501536"/>
              </p:ext>
            </p:extLst>
          </p:nvPr>
        </p:nvGraphicFramePr>
        <p:xfrm>
          <a:off x="251521" y="1285875"/>
          <a:ext cx="8568952" cy="4659749"/>
        </p:xfrm>
        <a:graphic>
          <a:graphicData uri="http://schemas.openxmlformats.org/drawingml/2006/table">
            <a:tbl>
              <a:tblPr/>
              <a:tblGrid>
                <a:gridCol w="1025142"/>
                <a:gridCol w="949561"/>
                <a:gridCol w="894311"/>
                <a:gridCol w="846769"/>
                <a:gridCol w="997104"/>
                <a:gridCol w="1119760"/>
                <a:gridCol w="837183"/>
                <a:gridCol w="949561"/>
                <a:gridCol w="949561"/>
              </a:tblGrid>
              <a:tr h="496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Atb</a:t>
                      </a:r>
                      <a:r>
                        <a:rPr kumimoji="0" lang="fr-FR" sz="1050" b="0" i="0" u="none" strike="noStrike" cap="none" normalizeH="0" baseline="0" dirty="0" smtClean="0">
                          <a:ln>
                            <a:noFill/>
                          </a:ln>
                          <a:solidFill>
                            <a:schemeClr val="tx1"/>
                          </a:solidFill>
                          <a:effectLst/>
                          <a:latin typeface="Tahoma" pitchFamily="34" charset="0"/>
                        </a:rPr>
                        <a:t> / pathogène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cloxacilline</a:t>
                      </a: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céfalexine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amoxicilline acide-clavulanique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pristinamycine</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Acide </a:t>
                      </a:r>
                      <a:r>
                        <a:rPr kumimoji="0" lang="fr-FR" sz="1050" b="0" i="0" u="none" strike="noStrike" cap="none" normalizeH="0" baseline="0" dirty="0" err="1" smtClean="0">
                          <a:ln>
                            <a:noFill/>
                          </a:ln>
                          <a:solidFill>
                            <a:schemeClr val="tx1"/>
                          </a:solidFill>
                          <a:effectLst/>
                          <a:latin typeface="Tahoma" pitchFamily="34" charset="0"/>
                        </a:rPr>
                        <a:t>fusidique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err="1" smtClean="0">
                          <a:ln>
                            <a:noFill/>
                          </a:ln>
                          <a:solidFill>
                            <a:schemeClr val="tx1"/>
                          </a:solidFill>
                          <a:effectLst/>
                          <a:latin typeface="Tahoma" pitchFamily="34" charset="0"/>
                        </a:rPr>
                        <a:t>cefriaxone</a:t>
                      </a: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F-quinolones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Erésipèle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Ulcère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MPP infecté</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Escarre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978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Morsure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Cicatrice PTH infectée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8">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3200" b="1" i="0" u="none" strike="noStrike" cap="none" normalizeH="0" baseline="0" dirty="0" smtClean="0">
                          <a:ln>
                            <a:noFill/>
                          </a:ln>
                          <a:solidFill>
                            <a:schemeClr val="tx1"/>
                          </a:solidFill>
                          <a:effectLst/>
                          <a:latin typeface="+mn-lt"/>
                        </a:rPr>
                        <a:t>AUCUN ANTIBIOTIQUE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200"/>
                        </a:gs>
                        <a:gs pos="45000">
                          <a:srgbClr val="FF7A00"/>
                        </a:gs>
                        <a:gs pos="70000">
                          <a:srgbClr val="FF0300"/>
                        </a:gs>
                        <a:gs pos="100000">
                          <a:srgbClr val="4D0808"/>
                        </a:gs>
                      </a:gsLst>
                      <a:path path="rect">
                        <a:fillToRect l="100000" t="100000"/>
                      </a:path>
                      <a:tileRect r="-100000" b="-100000"/>
                    </a:grad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050" b="0" i="0" u="none" strike="noStrike" cap="none" normalizeH="0" baseline="0" dirty="0" smtClean="0">
                          <a:ln>
                            <a:noFill/>
                          </a:ln>
                          <a:solidFill>
                            <a:schemeClr val="tx1"/>
                          </a:solidFill>
                          <a:effectLst/>
                          <a:latin typeface="Tahoma" pitchFamily="34" charset="0"/>
                        </a:rPr>
                        <a:t>Plaie infectée d’origine traumatique</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fr-FR" sz="1050" b="0" i="0" u="none" strike="noStrike" cap="none" normalizeH="0" baseline="0" dirty="0" smtClean="0">
                        <a:ln>
                          <a:noFill/>
                        </a:ln>
                        <a:solidFill>
                          <a:schemeClr val="tx1"/>
                        </a:solidFill>
                        <a:effectLst/>
                        <a:latin typeface="Tahoma"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88" name="Rectangle 84"/>
          <p:cNvSpPr>
            <a:spLocks noGrp="1" noChangeArrowheads="1"/>
          </p:cNvSpPr>
          <p:nvPr>
            <p:ph type="title"/>
          </p:nvPr>
        </p:nvSpPr>
        <p:spPr>
          <a:xfrm>
            <a:off x="0" y="260350"/>
            <a:ext cx="9036050" cy="882650"/>
          </a:xfrm>
        </p:spPr>
        <p:txBody>
          <a:bodyPr lIns="90487" tIns="44450" rIns="90487" bIns="44450">
            <a:normAutofit/>
          </a:bodyPr>
          <a:lstStyle/>
          <a:p>
            <a:pPr algn="ctr" eaLnBrk="1" fontAlgn="auto" hangingPunct="1">
              <a:spcAft>
                <a:spcPts val="0"/>
              </a:spcAft>
              <a:defRPr/>
            </a:pPr>
            <a:r>
              <a:rPr lang="fr-FR" sz="3200" b="1" dirty="0" smtClean="0">
                <a:latin typeface="Calibri" pitchFamily="34" charset="0"/>
              </a:rPr>
              <a:t>Traitement de 1</a:t>
            </a:r>
            <a:r>
              <a:rPr lang="fr-FR" sz="3200" b="1" baseline="30000" dirty="0" smtClean="0">
                <a:latin typeface="Calibri" pitchFamily="34" charset="0"/>
              </a:rPr>
              <a:t>ère</a:t>
            </a:r>
            <a:r>
              <a:rPr lang="fr-FR" sz="3200" b="1" dirty="0" smtClean="0">
                <a:latin typeface="Calibri" pitchFamily="34" charset="0"/>
              </a:rPr>
              <a:t> intention</a:t>
            </a:r>
          </a:p>
        </p:txBody>
      </p:sp>
    </p:spTree>
    <p:extLst>
      <p:ext uri="{BB962C8B-B14F-4D97-AF65-F5344CB8AC3E}">
        <p14:creationId xmlns:p14="http://schemas.microsoft.com/office/powerpoint/2010/main" val="38902537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r>
              <a:rPr lang="fr-FR" b="1" dirty="0" smtClean="0"/>
              <a:t>2. Escarre de décubitus</a:t>
            </a:r>
          </a:p>
        </p:txBody>
      </p:sp>
      <p:sp>
        <p:nvSpPr>
          <p:cNvPr id="55299" name="Rectangle 3"/>
          <p:cNvSpPr>
            <a:spLocks noGrp="1" noChangeArrowheads="1"/>
          </p:cNvSpPr>
          <p:nvPr>
            <p:ph type="body" idx="1"/>
          </p:nvPr>
        </p:nvSpPr>
        <p:spPr bwMode="auto">
          <a:xfrm>
            <a:off x="250825" y="1556792"/>
            <a:ext cx="8713788" cy="504085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fr-FR" sz="2000" dirty="0" smtClean="0"/>
              <a:t>Théophile, 69 ans , diabète de type 2, adénome de prostate retourne à domicile après une hospitalisation de 5 semaines pour une hémiplégie droite.</a:t>
            </a:r>
          </a:p>
          <a:p>
            <a:pPr>
              <a:lnSpc>
                <a:spcPct val="80000"/>
              </a:lnSpc>
            </a:pPr>
            <a:r>
              <a:rPr lang="fr-FR" sz="2000" dirty="0" smtClean="0"/>
              <a:t>Il est maintenant porteur d’une escarre trochantérienne droite. </a:t>
            </a:r>
          </a:p>
          <a:p>
            <a:pPr>
              <a:lnSpc>
                <a:spcPct val="80000"/>
              </a:lnSpc>
            </a:pPr>
            <a:r>
              <a:rPr lang="fr-FR" sz="2000" dirty="0" smtClean="0"/>
              <a:t>Ses urines sont stériles (ECBU contrôlé 48h avant sa sortie). La sonde urinaire a pu être enlevée. </a:t>
            </a:r>
          </a:p>
          <a:p>
            <a:pPr>
              <a:lnSpc>
                <a:spcPct val="80000"/>
              </a:lnSpc>
            </a:pPr>
            <a:r>
              <a:rPr lang="fr-FR" sz="2000" dirty="0" smtClean="0"/>
              <a:t>Mr T est apyrétique (ou presque: 37°9C le soir) mais la CRP de sortie est encore à 35/mm3 et la VS à 75mm à la 1</a:t>
            </a:r>
            <a:r>
              <a:rPr lang="fr-FR" sz="2000" baseline="30000" dirty="0" smtClean="0"/>
              <a:t>ère</a:t>
            </a:r>
            <a:r>
              <a:rPr lang="fr-FR" sz="2000" dirty="0" smtClean="0"/>
              <a:t> h mais en baisse régulière depuis l’admission: pas d’hyperleucocytose. </a:t>
            </a:r>
          </a:p>
          <a:p>
            <a:pPr>
              <a:lnSpc>
                <a:spcPct val="80000"/>
              </a:lnSpc>
            </a:pPr>
            <a:r>
              <a:rPr lang="fr-FR" sz="2000" dirty="0" smtClean="0"/>
              <a:t>Le scanner abdomino-pelvien d’il y a 8 jours était normal. </a:t>
            </a:r>
          </a:p>
          <a:p>
            <a:pPr>
              <a:lnSpc>
                <a:spcPct val="80000"/>
              </a:lnSpc>
            </a:pPr>
            <a:r>
              <a:rPr lang="fr-FR" sz="2000" dirty="0" smtClean="0"/>
              <a:t>Résultats de l’écouvillon fait avant sa sortie de l’hôpital :</a:t>
            </a:r>
            <a:r>
              <a:rPr lang="fr-FR" sz="2000" i="1" dirty="0" smtClean="0"/>
              <a:t> Staphylococcus aureus </a:t>
            </a:r>
            <a:r>
              <a:rPr lang="fr-FR" sz="2000" dirty="0" err="1" smtClean="0"/>
              <a:t>méti</a:t>
            </a:r>
            <a:r>
              <a:rPr lang="fr-FR" sz="2000" dirty="0" smtClean="0"/>
              <a:t>-R</a:t>
            </a:r>
            <a:r>
              <a:rPr lang="fr-FR" sz="2000" i="1" dirty="0" smtClean="0"/>
              <a:t> </a:t>
            </a:r>
            <a:r>
              <a:rPr lang="fr-FR" sz="2000" dirty="0" smtClean="0"/>
              <a:t>+++ entérocoque +, </a:t>
            </a:r>
            <a:r>
              <a:rPr lang="fr-FR" sz="2000" i="1" dirty="0" smtClean="0"/>
              <a:t>E. coli </a:t>
            </a:r>
            <a:r>
              <a:rPr lang="fr-FR" sz="2000" dirty="0" smtClean="0"/>
              <a:t>+++</a:t>
            </a:r>
          </a:p>
          <a:p>
            <a:pPr>
              <a:lnSpc>
                <a:spcPct val="80000"/>
              </a:lnSpc>
            </a:pPr>
            <a:r>
              <a:rPr lang="fr-FR" sz="2000" dirty="0" smtClean="0"/>
              <a:t>Les 3 bactéries sont sensibles au </a:t>
            </a:r>
            <a:r>
              <a:rPr lang="fr-FR" sz="2000" dirty="0" err="1" smtClean="0"/>
              <a:t>cotrimoxazole</a:t>
            </a:r>
            <a:r>
              <a:rPr lang="fr-FR" sz="2000" dirty="0" smtClean="0"/>
              <a:t> sur l’antibiogramme</a:t>
            </a:r>
          </a:p>
          <a:p>
            <a:pPr>
              <a:lnSpc>
                <a:spcPct val="80000"/>
              </a:lnSpc>
            </a:pPr>
            <a:r>
              <a:rPr lang="fr-FR" sz="2000" dirty="0" smtClean="0"/>
              <a:t>Dans la lettre de sortie il est précisé que « la lésion bourgeonne bien et ne justifie que de soins locaux ».</a:t>
            </a:r>
          </a:p>
        </p:txBody>
      </p:sp>
    </p:spTree>
    <p:extLst>
      <p:ext uri="{BB962C8B-B14F-4D97-AF65-F5344CB8AC3E}">
        <p14:creationId xmlns:p14="http://schemas.microsoft.com/office/powerpoint/2010/main" val="2232063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4930" name="Picture 2" descr="SIMG006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81421"/>
            <a:ext cx="9433047" cy="7075252"/>
          </a:xfrm>
          <a:noFill/>
          <a:l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71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64930"/>
                                        </p:tgtEl>
                                        <p:attrNameLst>
                                          <p:attrName>style.visibility</p:attrName>
                                        </p:attrNameLst>
                                      </p:cBhvr>
                                      <p:to>
                                        <p:strVal val="visible"/>
                                      </p:to>
                                    </p:set>
                                    <p:animEffect transition="in" filter="circle(in)">
                                      <p:cBhvr>
                                        <p:cTn id="7" dur="2000"/>
                                        <p:tgtEl>
                                          <p:spTgt spid="76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bwMode="auto">
          <a:xfrm>
            <a:off x="457200" y="980728"/>
            <a:ext cx="8229600" cy="51454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algn="just">
              <a:lnSpc>
                <a:spcPct val="80000"/>
              </a:lnSpc>
              <a:buNone/>
            </a:pPr>
            <a:r>
              <a:rPr lang="fr-FR" sz="2400" dirty="0" smtClean="0"/>
              <a:t>L’épouse de Théophile est au courant des résultats de l’écouvillon par l’interne du service qu’elle tient pour incapable, ayant laissé sortir son mari sans antibiotique. </a:t>
            </a:r>
          </a:p>
          <a:p>
            <a:pPr marL="0" indent="0" algn="just">
              <a:lnSpc>
                <a:spcPct val="80000"/>
              </a:lnSpc>
              <a:buNone/>
            </a:pPr>
            <a:r>
              <a:rPr lang="fr-FR" sz="2400" dirty="0" smtClean="0"/>
              <a:t>Elle vous demande quel antibiotique allez vous prescrire étant maintenant rassurée puisque vous allez reprendre « les choses en main ». </a:t>
            </a:r>
          </a:p>
          <a:p>
            <a:pPr algn="just">
              <a:lnSpc>
                <a:spcPct val="80000"/>
              </a:lnSpc>
            </a:pPr>
            <a:endParaRPr lang="fr-FR" sz="2400" dirty="0"/>
          </a:p>
          <a:p>
            <a:pPr marL="857250" lvl="1" indent="-457200" algn="just">
              <a:lnSpc>
                <a:spcPct val="80000"/>
              </a:lnSpc>
              <a:buFont typeface="+mj-lt"/>
              <a:buAutoNum type="arabicPeriod"/>
            </a:pPr>
            <a:r>
              <a:rPr lang="fr-FR" sz="2000" dirty="0" smtClean="0"/>
              <a:t>Vous prescrivez du </a:t>
            </a:r>
            <a:r>
              <a:rPr lang="fr-FR" sz="2000" dirty="0" err="1" smtClean="0"/>
              <a:t>cotrimoxazole</a:t>
            </a:r>
            <a:r>
              <a:rPr lang="fr-FR" sz="2000" dirty="0" smtClean="0"/>
              <a:t> (BACTRIM</a:t>
            </a:r>
            <a:r>
              <a:rPr lang="en-US" sz="2000" b="1" dirty="0" smtClean="0">
                <a:cs typeface="Times New Roman" pitchFamily="18" charset="0"/>
              </a:rPr>
              <a:t>®</a:t>
            </a:r>
            <a:r>
              <a:rPr lang="fr-FR" sz="2000" dirty="0" smtClean="0"/>
              <a:t>) sans attendre en raison de la fragilité de ce patient.</a:t>
            </a:r>
          </a:p>
          <a:p>
            <a:pPr marL="914400" lvl="1" indent="-457200" algn="just">
              <a:lnSpc>
                <a:spcPct val="80000"/>
              </a:lnSpc>
              <a:buFont typeface="+mj-lt"/>
              <a:buAutoNum type="arabicPeriod"/>
            </a:pPr>
            <a:endParaRPr lang="fr-FR" sz="2000" dirty="0" smtClean="0"/>
          </a:p>
          <a:p>
            <a:pPr marL="857250" lvl="1" indent="-457200" algn="just">
              <a:lnSpc>
                <a:spcPct val="80000"/>
              </a:lnSpc>
              <a:buFont typeface="+mj-lt"/>
              <a:buAutoNum type="arabicPeriod"/>
            </a:pPr>
            <a:r>
              <a:rPr lang="fr-FR" sz="2000" dirty="0" smtClean="0"/>
              <a:t>Vous prescrivez une bithérapie  pristinamycine (PYOSTACINE</a:t>
            </a:r>
            <a:r>
              <a:rPr lang="en-US" sz="2000" b="1" dirty="0" smtClean="0">
                <a:cs typeface="Times New Roman" pitchFamily="18" charset="0"/>
              </a:rPr>
              <a:t>®) </a:t>
            </a:r>
            <a:r>
              <a:rPr lang="fr-FR" sz="2000" dirty="0" smtClean="0"/>
              <a:t>+ ciprofloxacine (CIFLOX</a:t>
            </a:r>
            <a:r>
              <a:rPr lang="en-US" sz="2000" b="1" dirty="0" smtClean="0">
                <a:cs typeface="Times New Roman" pitchFamily="18" charset="0"/>
              </a:rPr>
              <a:t>®)</a:t>
            </a:r>
            <a:r>
              <a:rPr lang="fr-FR" sz="2000" dirty="0" smtClean="0"/>
              <a:t> après avoir fait un nouvel écouvillon de l’escarre en attendant les résultats. </a:t>
            </a:r>
          </a:p>
          <a:p>
            <a:pPr marL="857250" lvl="1" indent="-457200" algn="just">
              <a:lnSpc>
                <a:spcPct val="80000"/>
              </a:lnSpc>
              <a:buFont typeface="+mj-lt"/>
              <a:buAutoNum type="arabicPeriod"/>
            </a:pPr>
            <a:endParaRPr lang="fr-FR" sz="2000" dirty="0" smtClean="0"/>
          </a:p>
          <a:p>
            <a:pPr marL="857250" lvl="1" indent="-457200" algn="just">
              <a:lnSpc>
                <a:spcPct val="80000"/>
              </a:lnSpc>
              <a:buFont typeface="+mj-lt"/>
              <a:buAutoNum type="arabicPeriod"/>
            </a:pPr>
            <a:r>
              <a:rPr lang="fr-FR" sz="2000" dirty="0" smtClean="0"/>
              <a:t>Vous faites réaliser un nouvel écouvillonnage de la plaie d’escarre avant tout traitement antibiotique pour adapter le traitement.</a:t>
            </a:r>
          </a:p>
          <a:p>
            <a:pPr marL="857250" lvl="1" indent="-457200" algn="just">
              <a:lnSpc>
                <a:spcPct val="80000"/>
              </a:lnSpc>
              <a:buFont typeface="+mj-lt"/>
              <a:buAutoNum type="arabicPeriod"/>
            </a:pPr>
            <a:endParaRPr lang="fr-FR" sz="2000" dirty="0"/>
          </a:p>
          <a:p>
            <a:pPr marL="857250" lvl="1" indent="-457200" algn="just">
              <a:lnSpc>
                <a:spcPct val="80000"/>
              </a:lnSpc>
              <a:buFont typeface="+mj-lt"/>
              <a:buAutoNum type="arabicPeriod"/>
            </a:pPr>
            <a:r>
              <a:rPr lang="fr-FR" sz="2000" dirty="0" smtClean="0"/>
              <a:t>Vous rassurez l’épouse de Théophile car selon vous « ça devrait aller sans aucun traitement anti-infectieux supplémentaire »</a:t>
            </a:r>
          </a:p>
        </p:txBody>
      </p:sp>
    </p:spTree>
    <p:extLst>
      <p:ext uri="{BB962C8B-B14F-4D97-AF65-F5344CB8AC3E}">
        <p14:creationId xmlns:p14="http://schemas.microsoft.com/office/powerpoint/2010/main" val="3253767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Pré-test</a:t>
            </a:r>
            <a:endParaRPr lang="fr-FR" b="1" dirty="0"/>
          </a:p>
        </p:txBody>
      </p:sp>
      <p:graphicFrame>
        <p:nvGraphicFramePr>
          <p:cNvPr id="4" name="Tableau 3"/>
          <p:cNvGraphicFramePr>
            <a:graphicFrameLocks noGrp="1"/>
          </p:cNvGraphicFramePr>
          <p:nvPr>
            <p:extLst>
              <p:ext uri="{D42A27DB-BD31-4B8C-83A1-F6EECF244321}">
                <p14:modId xmlns:p14="http://schemas.microsoft.com/office/powerpoint/2010/main" val="2222600761"/>
              </p:ext>
            </p:extLst>
          </p:nvPr>
        </p:nvGraphicFramePr>
        <p:xfrm>
          <a:off x="395536" y="1628800"/>
          <a:ext cx="8280920" cy="4032450"/>
        </p:xfrm>
        <a:graphic>
          <a:graphicData uri="http://schemas.openxmlformats.org/drawingml/2006/table">
            <a:tbl>
              <a:tblPr firstRow="1" bandRow="1">
                <a:tableStyleId>{5C22544A-7EE6-4342-B048-85BDC9FD1C3A}</a:tableStyleId>
              </a:tblPr>
              <a:tblGrid>
                <a:gridCol w="6749374"/>
                <a:gridCol w="782536"/>
                <a:gridCol w="749010"/>
              </a:tblGrid>
              <a:tr h="457805">
                <a:tc>
                  <a:txBody>
                    <a:bodyPr/>
                    <a:lstStyle/>
                    <a:p>
                      <a:r>
                        <a:rPr lang="fr-FR" dirty="0" smtClean="0"/>
                        <a:t>Propositions </a:t>
                      </a:r>
                      <a:endParaRPr lang="fr-FR" dirty="0"/>
                    </a:p>
                  </a:txBody>
                  <a:tcPr/>
                </a:tc>
                <a:tc>
                  <a:txBody>
                    <a:bodyPr/>
                    <a:lstStyle/>
                    <a:p>
                      <a:pPr algn="ctr"/>
                      <a:r>
                        <a:rPr lang="fr-FR" dirty="0" smtClean="0"/>
                        <a:t>Vrai </a:t>
                      </a:r>
                      <a:endParaRPr lang="fr-FR" dirty="0"/>
                    </a:p>
                  </a:txBody>
                  <a:tcPr/>
                </a:tc>
                <a:tc>
                  <a:txBody>
                    <a:bodyPr/>
                    <a:lstStyle/>
                    <a:p>
                      <a:pPr algn="ctr"/>
                      <a:r>
                        <a:rPr lang="fr-FR" dirty="0" smtClean="0"/>
                        <a:t>Faux </a:t>
                      </a:r>
                      <a:endParaRPr lang="fr-FR" dirty="0"/>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Le staphylocoque doré résistant à la </a:t>
                      </a:r>
                      <a:r>
                        <a:rPr lang="fr-FR" sz="1600" dirty="0" err="1" smtClean="0"/>
                        <a:t>méticilline</a:t>
                      </a:r>
                      <a:r>
                        <a:rPr lang="fr-FR" sz="1600" dirty="0" smtClean="0"/>
                        <a:t> (SARM) est l’une des bactéries émergentes les plus préoccupantes actuellement en France. </a:t>
                      </a:r>
                    </a:p>
                  </a:txBody>
                  <a:tcPr/>
                </a:tc>
                <a:tc>
                  <a:txBody>
                    <a:bodyPr/>
                    <a:lstStyle/>
                    <a:p>
                      <a:pPr algn="ctr"/>
                      <a:endParaRPr lang="fr-FR" dirty="0"/>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Il est licite de prescrire la pristinamycine (PYOSTACINE®) en 1</a:t>
                      </a:r>
                      <a:r>
                        <a:rPr lang="fr-FR" sz="1600" baseline="30000" dirty="0" smtClean="0"/>
                        <a:t>ère</a:t>
                      </a:r>
                      <a:r>
                        <a:rPr lang="fr-FR" sz="1600" dirty="0" smtClean="0"/>
                        <a:t> intention en cas de plaie cutanée d’origine communautaire  superficielle et récente.</a:t>
                      </a:r>
                    </a:p>
                  </a:txBody>
                  <a:tcPr/>
                </a:tc>
                <a:tc>
                  <a:txBody>
                    <a:bodyPr/>
                    <a:lstStyle/>
                    <a:p>
                      <a:pPr algn="ctr"/>
                      <a:endParaRPr lang="fr-FR" dirty="0"/>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L’amoxicilline est actuellement l’antibiotique de 1</a:t>
                      </a:r>
                      <a:r>
                        <a:rPr lang="fr-FR" sz="1600" baseline="30000" dirty="0" smtClean="0"/>
                        <a:t>ère</a:t>
                      </a:r>
                      <a:r>
                        <a:rPr lang="fr-FR" sz="1600" dirty="0" smtClean="0"/>
                        <a:t> intention des infections respiratoires hautes.</a:t>
                      </a:r>
                    </a:p>
                  </a:txBody>
                  <a:tcPr/>
                </a:tc>
                <a:tc>
                  <a:txBody>
                    <a:bodyPr/>
                    <a:lstStyle/>
                    <a:p>
                      <a:pPr algn="ctr"/>
                      <a:endParaRPr lang="fr-FR"/>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On ne peut pas utiliser la </a:t>
                      </a:r>
                      <a:r>
                        <a:rPr lang="fr-FR" sz="1600" dirty="0" err="1" smtClean="0"/>
                        <a:t>fosfomycine-trométamol</a:t>
                      </a:r>
                      <a:r>
                        <a:rPr lang="fr-FR" sz="1600" dirty="0" smtClean="0"/>
                        <a:t> (MONURIL-URIDOZ®)  de façon répétée pour traiter  les cystites d’une femme jeune.</a:t>
                      </a:r>
                    </a:p>
                  </a:txBody>
                  <a:tcPr/>
                </a:tc>
                <a:tc>
                  <a:txBody>
                    <a:bodyPr/>
                    <a:lstStyle/>
                    <a:p>
                      <a:pPr algn="ctr"/>
                      <a:endParaRPr lang="fr-FR"/>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 </a:t>
                      </a:r>
                      <a:r>
                        <a:rPr lang="fr-FR" sz="1600" dirty="0" err="1" smtClean="0"/>
                        <a:t>télithromycine</a:t>
                      </a:r>
                      <a:r>
                        <a:rPr lang="fr-FR" sz="1600" dirty="0" smtClean="0"/>
                        <a:t> (KETEK®) a une indication dans le traitement des angines en cas d’allergie vraie aux béta-</a:t>
                      </a:r>
                      <a:r>
                        <a:rPr lang="fr-FR" sz="1600" dirty="0" err="1" smtClean="0"/>
                        <a:t>lactamines</a:t>
                      </a:r>
                      <a:r>
                        <a:rPr lang="fr-FR" sz="1600" dirty="0" smtClean="0"/>
                        <a:t>. </a:t>
                      </a:r>
                    </a:p>
                  </a:txBody>
                  <a:tcPr/>
                </a:tc>
                <a:tc>
                  <a:txBody>
                    <a:bodyPr/>
                    <a:lstStyle/>
                    <a:p>
                      <a:pPr algn="ctr"/>
                      <a:endParaRPr lang="fr-FR" dirty="0"/>
                    </a:p>
                  </a:txBody>
                  <a:tcPr/>
                </a:tc>
                <a:tc>
                  <a:txBody>
                    <a:bodyPr/>
                    <a:lstStyle/>
                    <a:p>
                      <a:pPr algn="ctr"/>
                      <a:endParaRPr lang="fr-FR" dirty="0"/>
                    </a:p>
                  </a:txBody>
                  <a:tcPr/>
                </a:tc>
              </a:tr>
            </a:tbl>
          </a:graphicData>
        </a:graphic>
      </p:graphicFrame>
      <p:sp>
        <p:nvSpPr>
          <p:cNvPr id="6" name="Bouée 5"/>
          <p:cNvSpPr/>
          <p:nvPr/>
        </p:nvSpPr>
        <p:spPr>
          <a:xfrm>
            <a:off x="7439744" y="2276872"/>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Bouée 6"/>
          <p:cNvSpPr/>
          <p:nvPr/>
        </p:nvSpPr>
        <p:spPr>
          <a:xfrm>
            <a:off x="7452320" y="2996952"/>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Bouée 7"/>
          <p:cNvSpPr/>
          <p:nvPr/>
        </p:nvSpPr>
        <p:spPr>
          <a:xfrm>
            <a:off x="7452320" y="3717032"/>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Bouée 8"/>
          <p:cNvSpPr/>
          <p:nvPr/>
        </p:nvSpPr>
        <p:spPr>
          <a:xfrm>
            <a:off x="7452320" y="4437112"/>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Bouée 9"/>
          <p:cNvSpPr/>
          <p:nvPr/>
        </p:nvSpPr>
        <p:spPr>
          <a:xfrm>
            <a:off x="7452320" y="5085184"/>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Bouée 10"/>
          <p:cNvSpPr/>
          <p:nvPr/>
        </p:nvSpPr>
        <p:spPr>
          <a:xfrm>
            <a:off x="8159824" y="227687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Bouée 11"/>
          <p:cNvSpPr/>
          <p:nvPr/>
        </p:nvSpPr>
        <p:spPr>
          <a:xfrm>
            <a:off x="8172400" y="299695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Bouée 12"/>
          <p:cNvSpPr/>
          <p:nvPr/>
        </p:nvSpPr>
        <p:spPr>
          <a:xfrm>
            <a:off x="8172400" y="371703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8172400" y="443711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Bouée 14"/>
          <p:cNvSpPr/>
          <p:nvPr/>
        </p:nvSpPr>
        <p:spPr>
          <a:xfrm>
            <a:off x="8159824" y="5085184"/>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044068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bwMode="auto">
          <a:xfrm>
            <a:off x="457200" y="980728"/>
            <a:ext cx="8229600" cy="514543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algn="just">
              <a:lnSpc>
                <a:spcPct val="80000"/>
              </a:lnSpc>
              <a:buNone/>
            </a:pPr>
            <a:r>
              <a:rPr lang="fr-FR" sz="2400" dirty="0" smtClean="0"/>
              <a:t>L’épouse de Théophile est au courant des résultats de l’écouvillon par l’interne du service qu’elle tient pour incapable, ayant laissé sortir son mari sans antibiotique. </a:t>
            </a:r>
          </a:p>
          <a:p>
            <a:pPr marL="0" indent="0" algn="just">
              <a:lnSpc>
                <a:spcPct val="80000"/>
              </a:lnSpc>
              <a:buNone/>
            </a:pPr>
            <a:r>
              <a:rPr lang="fr-FR" sz="2400" dirty="0" smtClean="0"/>
              <a:t>Elle vous demande quel antibiotique allez vous prescrire étant maintenant rassurée puisque vous allez reprendre « les choses en main ». </a:t>
            </a:r>
          </a:p>
          <a:p>
            <a:pPr algn="just">
              <a:lnSpc>
                <a:spcPct val="80000"/>
              </a:lnSpc>
            </a:pPr>
            <a:endParaRPr lang="fr-FR" sz="2400" dirty="0"/>
          </a:p>
          <a:p>
            <a:pPr marL="857250" lvl="1" indent="-457200" algn="just">
              <a:lnSpc>
                <a:spcPct val="80000"/>
              </a:lnSpc>
              <a:buFont typeface="+mj-lt"/>
              <a:buAutoNum type="arabicPeriod"/>
            </a:pPr>
            <a:r>
              <a:rPr lang="fr-FR" sz="2000" dirty="0" smtClean="0"/>
              <a:t>Vous prescrivez du </a:t>
            </a:r>
            <a:r>
              <a:rPr lang="fr-FR" sz="2000" dirty="0" err="1" smtClean="0"/>
              <a:t>cotrimoxazole</a:t>
            </a:r>
            <a:r>
              <a:rPr lang="fr-FR" sz="2000" dirty="0" smtClean="0"/>
              <a:t> (BACTRIM</a:t>
            </a:r>
            <a:r>
              <a:rPr lang="en-US" sz="2000" b="1" dirty="0" smtClean="0">
                <a:cs typeface="Times New Roman" pitchFamily="18" charset="0"/>
              </a:rPr>
              <a:t>®</a:t>
            </a:r>
            <a:r>
              <a:rPr lang="fr-FR" sz="2000" dirty="0" smtClean="0"/>
              <a:t>) sans attendre en raison de la fragilité de ce patient.</a:t>
            </a:r>
          </a:p>
          <a:p>
            <a:pPr marL="914400" lvl="1" indent="-457200" algn="just">
              <a:lnSpc>
                <a:spcPct val="80000"/>
              </a:lnSpc>
              <a:buFont typeface="+mj-lt"/>
              <a:buAutoNum type="arabicPeriod"/>
            </a:pPr>
            <a:endParaRPr lang="fr-FR" sz="2000" dirty="0" smtClean="0"/>
          </a:p>
          <a:p>
            <a:pPr marL="857250" lvl="1" indent="-457200" algn="just">
              <a:lnSpc>
                <a:spcPct val="80000"/>
              </a:lnSpc>
              <a:buFont typeface="+mj-lt"/>
              <a:buAutoNum type="arabicPeriod"/>
            </a:pPr>
            <a:r>
              <a:rPr lang="fr-FR" sz="2000" dirty="0" smtClean="0"/>
              <a:t>Vous prescrivez une bithérapie  pristinamycine (PYOSTACINE</a:t>
            </a:r>
            <a:r>
              <a:rPr lang="en-US" sz="2000" b="1" dirty="0" smtClean="0">
                <a:cs typeface="Times New Roman" pitchFamily="18" charset="0"/>
              </a:rPr>
              <a:t>®) </a:t>
            </a:r>
            <a:r>
              <a:rPr lang="fr-FR" sz="2000" dirty="0" smtClean="0"/>
              <a:t>+ ciprofloxacine (CIFLOX</a:t>
            </a:r>
            <a:r>
              <a:rPr lang="en-US" sz="2000" b="1" dirty="0" smtClean="0">
                <a:cs typeface="Times New Roman" pitchFamily="18" charset="0"/>
              </a:rPr>
              <a:t>®)</a:t>
            </a:r>
            <a:r>
              <a:rPr lang="fr-FR" sz="2000" dirty="0" smtClean="0"/>
              <a:t> après avoir fait un nouvel écouvillon de l’escarre en attendant les résultats. </a:t>
            </a:r>
          </a:p>
          <a:p>
            <a:pPr marL="857250" lvl="1" indent="-457200" algn="just">
              <a:lnSpc>
                <a:spcPct val="80000"/>
              </a:lnSpc>
              <a:buFont typeface="+mj-lt"/>
              <a:buAutoNum type="arabicPeriod"/>
            </a:pPr>
            <a:endParaRPr lang="fr-FR" sz="2000" dirty="0" smtClean="0"/>
          </a:p>
          <a:p>
            <a:pPr marL="857250" lvl="1" indent="-457200" algn="just">
              <a:lnSpc>
                <a:spcPct val="80000"/>
              </a:lnSpc>
              <a:buFont typeface="+mj-lt"/>
              <a:buAutoNum type="arabicPeriod"/>
            </a:pPr>
            <a:r>
              <a:rPr lang="fr-FR" sz="2000" dirty="0" smtClean="0"/>
              <a:t>Vous faites réaliser un nouvel écouvillonnage de la plaie d’escarre avant tout traitement antibiotique pour adapter le traitement.</a:t>
            </a:r>
          </a:p>
          <a:p>
            <a:pPr marL="857250" lvl="1" indent="-457200" algn="just">
              <a:lnSpc>
                <a:spcPct val="80000"/>
              </a:lnSpc>
              <a:buFont typeface="+mj-lt"/>
              <a:buAutoNum type="arabicPeriod"/>
            </a:pPr>
            <a:endParaRPr lang="fr-FR" sz="2000" dirty="0"/>
          </a:p>
          <a:p>
            <a:pPr marL="857250" lvl="1" indent="-457200" algn="just">
              <a:lnSpc>
                <a:spcPct val="80000"/>
              </a:lnSpc>
              <a:buFont typeface="+mj-lt"/>
              <a:buAutoNum type="arabicPeriod"/>
            </a:pPr>
            <a:r>
              <a:rPr lang="fr-FR" sz="2000" dirty="0" smtClean="0">
                <a:solidFill>
                  <a:schemeClr val="bg1"/>
                </a:solidFill>
              </a:rPr>
              <a:t>Vous rassurez l’épouse de Théophile car selon vous « ça devrait aller sans aucun traitement anti-infectieux supplémentaire »</a:t>
            </a:r>
          </a:p>
        </p:txBody>
      </p:sp>
    </p:spTree>
    <p:extLst>
      <p:ext uri="{BB962C8B-B14F-4D97-AF65-F5344CB8AC3E}">
        <p14:creationId xmlns:p14="http://schemas.microsoft.com/office/powerpoint/2010/main" val="21396771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Commentaires </a:t>
            </a:r>
          </a:p>
        </p:txBody>
      </p:sp>
      <p:sp>
        <p:nvSpPr>
          <p:cNvPr id="3" name="Espace réservé du contenu 2"/>
          <p:cNvSpPr>
            <a:spLocks noGrp="1"/>
          </p:cNvSpPr>
          <p:nvPr>
            <p:ph idx="1"/>
          </p:nvPr>
        </p:nvSpPr>
        <p:spPr>
          <a:xfrm>
            <a:off x="251520" y="1600200"/>
            <a:ext cx="8435280" cy="4525963"/>
          </a:xfrm>
        </p:spPr>
        <p:txBody>
          <a:bodyPr>
            <a:normAutofit/>
          </a:bodyPr>
          <a:lstStyle/>
          <a:p>
            <a:pPr lvl="1"/>
            <a:r>
              <a:rPr lang="fr-FR" sz="2000" dirty="0" smtClean="0"/>
              <a:t>Le diagnostic d’une infection de toute plaie chronique est </a:t>
            </a:r>
            <a:r>
              <a:rPr lang="fr-FR" sz="2000" u="sng" dirty="0" smtClean="0"/>
              <a:t>clinique</a:t>
            </a:r>
            <a:r>
              <a:rPr lang="fr-FR" sz="2000" dirty="0" smtClean="0"/>
              <a:t> et non </a:t>
            </a:r>
            <a:r>
              <a:rPr lang="fr-FR" sz="2000" dirty="0" err="1" smtClean="0"/>
              <a:t>microbiolologique</a:t>
            </a:r>
            <a:endParaRPr lang="fr-FR" sz="2000" dirty="0" smtClean="0"/>
          </a:p>
          <a:p>
            <a:pPr lvl="1"/>
            <a:endParaRPr lang="fr-FR" sz="2000" dirty="0" smtClean="0"/>
          </a:p>
          <a:p>
            <a:pPr lvl="1"/>
            <a:r>
              <a:rPr lang="fr-FR" sz="2000" dirty="0" smtClean="0"/>
              <a:t>Il n’est pas démontré </a:t>
            </a:r>
            <a:r>
              <a:rPr lang="fr-FR" sz="2000" dirty="0"/>
              <a:t>que l’antibiothérapie améliore la cicatrisation d’une plaie chronique infectée</a:t>
            </a:r>
          </a:p>
          <a:p>
            <a:pPr lvl="1"/>
            <a:endParaRPr lang="fr-FR" sz="2000" dirty="0" smtClean="0"/>
          </a:p>
          <a:p>
            <a:pPr lvl="1"/>
            <a:r>
              <a:rPr lang="fr-FR" sz="2000" dirty="0" smtClean="0"/>
              <a:t>La </a:t>
            </a:r>
            <a:r>
              <a:rPr lang="fr-FR" sz="2000" dirty="0"/>
              <a:t>durée de l’antibiothérapie ne doit pas dépasser 2 à 3 semaines</a:t>
            </a:r>
          </a:p>
          <a:p>
            <a:pPr lvl="1"/>
            <a:endParaRPr lang="fr-FR" sz="2000" dirty="0" smtClean="0"/>
          </a:p>
          <a:p>
            <a:pPr lvl="1"/>
            <a:r>
              <a:rPr lang="fr-FR" sz="2000" dirty="0" smtClean="0"/>
              <a:t>L’évaluation </a:t>
            </a:r>
            <a:r>
              <a:rPr lang="fr-FR" sz="2000" dirty="0"/>
              <a:t>de l‘efficacité de l’antibiothérapie doit se faire sur les signes d’infection et non sur la cicatrisation (qui est fonction de l’état circulatoire artérielle et veineux et de la qualité des soins et de la décharge de la plaie)</a:t>
            </a:r>
          </a:p>
        </p:txBody>
      </p:sp>
    </p:spTree>
    <p:extLst>
      <p:ext uri="{BB962C8B-B14F-4D97-AF65-F5344CB8AC3E}">
        <p14:creationId xmlns:p14="http://schemas.microsoft.com/office/powerpoint/2010/main" val="32117046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62" name="Group 2"/>
          <p:cNvGraphicFramePr>
            <a:graphicFrameLocks noGrp="1"/>
          </p:cNvGraphicFramePr>
          <p:nvPr>
            <p:extLst>
              <p:ext uri="{D42A27DB-BD31-4B8C-83A1-F6EECF244321}">
                <p14:modId xmlns:p14="http://schemas.microsoft.com/office/powerpoint/2010/main" val="3414840879"/>
              </p:ext>
            </p:extLst>
          </p:nvPr>
        </p:nvGraphicFramePr>
        <p:xfrm>
          <a:off x="0" y="215900"/>
          <a:ext cx="9144000" cy="1052513"/>
        </p:xfrm>
        <a:graphic>
          <a:graphicData uri="http://schemas.openxmlformats.org/drawingml/2006/table">
            <a:tbl>
              <a:tblPr/>
              <a:tblGrid>
                <a:gridCol w="1524000"/>
                <a:gridCol w="7620000"/>
              </a:tblGrid>
              <a:tr h="10525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500" b="1" i="0" u="none" strike="noStrike" cap="none" normalizeH="0" baseline="0" dirty="0" smtClean="0">
                          <a:ln>
                            <a:noFill/>
                          </a:ln>
                          <a:solidFill>
                            <a:schemeClr val="tx1"/>
                          </a:solidFill>
                          <a:effectLst/>
                          <a:latin typeface="Tahoma" pitchFamily="34" charset="0"/>
                        </a:rPr>
                        <a:t>Grade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500" b="1" i="0" u="none" strike="noStrike" cap="none" normalizeH="0" baseline="0" dirty="0" smtClean="0">
                          <a:ln>
                            <a:noFill/>
                          </a:ln>
                          <a:solidFill>
                            <a:schemeClr val="tx1"/>
                          </a:solidFill>
                          <a:effectLst/>
                          <a:latin typeface="Tahoma" pitchFamily="34" charset="0"/>
                        </a:rPr>
                        <a:t>Pas de </a:t>
                      </a:r>
                      <a:r>
                        <a:rPr kumimoji="0" lang="en-GB" sz="2500" b="1" i="0" u="none" strike="noStrike" cap="none" normalizeH="0" baseline="0" dirty="0" err="1" smtClean="0">
                          <a:ln>
                            <a:noFill/>
                          </a:ln>
                          <a:solidFill>
                            <a:schemeClr val="tx1"/>
                          </a:solidFill>
                          <a:effectLst/>
                          <a:latin typeface="Tahoma" pitchFamily="34" charset="0"/>
                        </a:rPr>
                        <a:t>signe</a:t>
                      </a:r>
                      <a:r>
                        <a:rPr kumimoji="0" lang="en-GB" sz="2500" b="1" i="0" u="none" strike="noStrike" cap="none" normalizeH="0" baseline="0" dirty="0" smtClean="0">
                          <a:ln>
                            <a:noFill/>
                          </a:ln>
                          <a:solidFill>
                            <a:schemeClr val="tx1"/>
                          </a:solidFill>
                          <a:effectLst/>
                          <a:latin typeface="Tahoma" pitchFamily="34" charset="0"/>
                        </a:rPr>
                        <a:t> </a:t>
                      </a:r>
                      <a:r>
                        <a:rPr kumimoji="0" lang="en-GB" sz="2500" b="1" i="0" u="none" strike="noStrike" cap="none" normalizeH="0" baseline="0" dirty="0" err="1" smtClean="0">
                          <a:ln>
                            <a:noFill/>
                          </a:ln>
                          <a:solidFill>
                            <a:schemeClr val="tx1"/>
                          </a:solidFill>
                          <a:effectLst/>
                          <a:latin typeface="Tahoma" pitchFamily="34" charset="0"/>
                        </a:rPr>
                        <a:t>d’infection</a:t>
                      </a:r>
                      <a:endParaRPr kumimoji="0" lang="en-GB" sz="2500" b="1"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0490" name="Rectangle 10"/>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fr-FR" sz="4400" b="1">
              <a:solidFill>
                <a:schemeClr val="tx2"/>
              </a:solidFill>
              <a:latin typeface="Arial Unicode MS" pitchFamily="34" charset="-128"/>
            </a:endParaRPr>
          </a:p>
        </p:txBody>
      </p:sp>
      <p:pic>
        <p:nvPicPr>
          <p:cNvPr id="20491" name="Picture 11" descr="SIMG0050"/>
          <p:cNvPicPr>
            <a:picLocks noGrp="1" noChangeAspect="1" noChangeArrowheads="1"/>
          </p:cNvPicPr>
          <p:nvPr>
            <p:ph/>
          </p:nvPr>
        </p:nvPicPr>
        <p:blipFill>
          <a:blip r:embed="rId3">
            <a:lum bright="-6000"/>
            <a:extLst>
              <a:ext uri="{28A0092B-C50C-407E-A947-70E740481C1C}">
                <a14:useLocalDpi xmlns:a14="http://schemas.microsoft.com/office/drawing/2010/main" val="0"/>
              </a:ext>
            </a:extLst>
          </a:blip>
          <a:srcRect l="22404" t="16556" r="35126" b="37320"/>
          <a:stretch>
            <a:fillRect/>
          </a:stretch>
        </p:blipFill>
        <p:spPr>
          <a:xfrm>
            <a:off x="2484438" y="1484313"/>
            <a:ext cx="3760787" cy="5013325"/>
          </a:xfrm>
          <a:noFill/>
          <a:ln>
            <a:solidFill>
              <a:srgbClr val="FFFF99"/>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75596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p:txBody>
          <a:bodyPr/>
          <a:lstStyle/>
          <a:p>
            <a:pPr>
              <a:defRPr/>
            </a:pPr>
            <a:endParaRPr lang="en-GB"/>
          </a:p>
        </p:txBody>
      </p:sp>
      <p:sp>
        <p:nvSpPr>
          <p:cNvPr id="17411" name="Rectangle 3"/>
          <p:cNvSpPr>
            <a:spLocks noGrp="1" noRot="1" noChangeArrowheads="1"/>
          </p:cNvSpPr>
          <p:nvPr>
            <p:ph type="body" idx="1"/>
          </p:nvPr>
        </p:nvSpPr>
        <p:spPr/>
        <p:txBody>
          <a:bodyPr/>
          <a:lstStyle/>
          <a:p>
            <a:endParaRPr lang="en-GB" smtClean="0"/>
          </a:p>
        </p:txBody>
      </p:sp>
      <p:pic>
        <p:nvPicPr>
          <p:cNvPr id="17412" name="Picture 4" descr="DSCN442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1979613" y="0"/>
            <a:ext cx="51435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3" name="Text Box 5"/>
          <p:cNvSpPr txBox="1">
            <a:spLocks noChangeArrowheads="1"/>
          </p:cNvSpPr>
          <p:nvPr/>
        </p:nvSpPr>
        <p:spPr bwMode="auto">
          <a:xfrm>
            <a:off x="7216775" y="6256338"/>
            <a:ext cx="1739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t>Photo de Tony Berendt</a:t>
            </a:r>
          </a:p>
        </p:txBody>
      </p:sp>
    </p:spTree>
    <p:extLst>
      <p:ext uri="{BB962C8B-B14F-4D97-AF65-F5344CB8AC3E}">
        <p14:creationId xmlns:p14="http://schemas.microsoft.com/office/powerpoint/2010/main" val="9984582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419" name="Group 11"/>
          <p:cNvGraphicFramePr>
            <a:graphicFrameLocks noGrp="1"/>
          </p:cNvGraphicFramePr>
          <p:nvPr>
            <p:extLst>
              <p:ext uri="{D42A27DB-BD31-4B8C-83A1-F6EECF244321}">
                <p14:modId xmlns:p14="http://schemas.microsoft.com/office/powerpoint/2010/main" val="1922149636"/>
              </p:ext>
            </p:extLst>
          </p:nvPr>
        </p:nvGraphicFramePr>
        <p:xfrm>
          <a:off x="0" y="769938"/>
          <a:ext cx="9144000" cy="5538787"/>
        </p:xfrm>
        <a:graphic>
          <a:graphicData uri="http://schemas.openxmlformats.org/drawingml/2006/table">
            <a:tbl>
              <a:tblPr/>
              <a:tblGrid>
                <a:gridCol w="1524000"/>
                <a:gridCol w="7620000"/>
              </a:tblGrid>
              <a:tr h="55387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500" b="1" i="0" u="none" strike="noStrike" cap="none" normalizeH="0" baseline="0" dirty="0" smtClean="0">
                          <a:ln>
                            <a:noFill/>
                          </a:ln>
                          <a:solidFill>
                            <a:schemeClr val="tx1"/>
                          </a:solidFill>
                          <a:effectLst/>
                          <a:latin typeface="Tahoma" pitchFamily="34" charset="0"/>
                        </a:rPr>
                        <a:t>Grade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Infection de la </a:t>
                      </a:r>
                      <a:r>
                        <a:rPr kumimoji="0" lang="en-GB" sz="2800" b="1" i="0" u="none" strike="noStrike" cap="none" normalizeH="0" baseline="0" dirty="0" err="1" smtClean="0">
                          <a:ln>
                            <a:noFill/>
                          </a:ln>
                          <a:solidFill>
                            <a:schemeClr val="tx1"/>
                          </a:solidFill>
                          <a:effectLst/>
                          <a:latin typeface="Tahoma" pitchFamily="34" charset="0"/>
                        </a:rPr>
                        <a:t>plaie</a:t>
                      </a:r>
                      <a:r>
                        <a:rPr kumimoji="0" lang="en-GB" sz="2800" b="1" i="0" u="none" strike="noStrike" cap="none" normalizeH="0" baseline="0" dirty="0" smtClean="0">
                          <a:ln>
                            <a:noFill/>
                          </a:ln>
                          <a:solidFill>
                            <a:schemeClr val="tx1"/>
                          </a:solidFill>
                          <a:effectLst/>
                          <a:latin typeface="Tahoma" pitchFamily="34" charset="0"/>
                        </a:rPr>
                        <a:t>:</a:t>
                      </a:r>
                      <a:r>
                        <a:rPr kumimoji="0" lang="en-GB" sz="2800" b="1" i="0" u="sng" strike="noStrike" cap="none" normalizeH="0" baseline="0" dirty="0" smtClean="0">
                          <a:ln>
                            <a:noFill/>
                          </a:ln>
                          <a:solidFill>
                            <a:schemeClr val="tx1"/>
                          </a:solidFill>
                          <a:effectLst/>
                          <a:latin typeface="Tahoma" pitchFamily="34" charset="0"/>
                        </a:rPr>
                        <a:t> au </a:t>
                      </a:r>
                      <a:r>
                        <a:rPr kumimoji="0" lang="en-GB" sz="2800" b="1" i="0" u="sng" strike="noStrike" cap="none" normalizeH="0" baseline="0" dirty="0" err="1" smtClean="0">
                          <a:ln>
                            <a:noFill/>
                          </a:ln>
                          <a:solidFill>
                            <a:schemeClr val="tx1"/>
                          </a:solidFill>
                          <a:effectLst/>
                          <a:latin typeface="Tahoma" pitchFamily="34" charset="0"/>
                        </a:rPr>
                        <a:t>moins</a:t>
                      </a:r>
                      <a:r>
                        <a:rPr kumimoji="0" lang="en-GB" sz="2800" b="1" i="0" u="sng" strike="noStrike" cap="none" normalizeH="0" baseline="0" dirty="0" smtClean="0">
                          <a:ln>
                            <a:noFill/>
                          </a:ln>
                          <a:solidFill>
                            <a:schemeClr val="tx1"/>
                          </a:solidFill>
                          <a:effectLst/>
                          <a:latin typeface="Tahoma" pitchFamily="34" charset="0"/>
                        </a:rPr>
                        <a:t> 2 </a:t>
                      </a:r>
                      <a:r>
                        <a:rPr kumimoji="0" lang="en-GB" sz="2800" b="1" i="0" u="sng" strike="noStrike" cap="none" normalizeH="0" baseline="0" dirty="0" err="1" smtClean="0">
                          <a:ln>
                            <a:noFill/>
                          </a:ln>
                          <a:solidFill>
                            <a:schemeClr val="tx1"/>
                          </a:solidFill>
                          <a:effectLst/>
                          <a:latin typeface="Tahoma" pitchFamily="34" charset="0"/>
                        </a:rPr>
                        <a:t>parmi</a:t>
                      </a:r>
                      <a:r>
                        <a:rPr kumimoji="0" lang="en-GB" sz="2800" b="1" i="0" u="sng" strike="noStrike" cap="none" normalizeH="0" baseline="0" dirty="0" smtClean="0">
                          <a:ln>
                            <a:noFill/>
                          </a:ln>
                          <a:solidFill>
                            <a:schemeClr val="tx1"/>
                          </a:solidFill>
                          <a:effectLst/>
                          <a:latin typeface="Tahoma" pitchFamily="34" charset="0"/>
                        </a:rPr>
                        <a:t> les </a:t>
                      </a:r>
                      <a:r>
                        <a:rPr kumimoji="0" lang="en-GB" sz="2800" b="1" i="0" u="sng" strike="noStrike" cap="none" normalizeH="0" baseline="0" dirty="0" err="1" smtClean="0">
                          <a:ln>
                            <a:noFill/>
                          </a:ln>
                          <a:solidFill>
                            <a:schemeClr val="tx1"/>
                          </a:solidFill>
                          <a:effectLst/>
                          <a:latin typeface="Tahoma" pitchFamily="34" charset="0"/>
                        </a:rPr>
                        <a:t>éléments</a:t>
                      </a:r>
                      <a:r>
                        <a:rPr kumimoji="0" lang="en-GB" sz="2800" b="1" i="0" u="sng" strike="noStrike" cap="none" normalizeH="0" baseline="0" dirty="0" smtClean="0">
                          <a:ln>
                            <a:noFill/>
                          </a:ln>
                          <a:solidFill>
                            <a:schemeClr val="tx1"/>
                          </a:solidFill>
                          <a:effectLst/>
                          <a:latin typeface="Tahoma" pitchFamily="34" charset="0"/>
                        </a:rPr>
                        <a:t> </a:t>
                      </a:r>
                      <a:r>
                        <a:rPr kumimoji="0" lang="en-GB" sz="2800" b="1" i="0" u="sng" strike="noStrike" cap="none" normalizeH="0" baseline="0" dirty="0" err="1" smtClean="0">
                          <a:ln>
                            <a:noFill/>
                          </a:ln>
                          <a:solidFill>
                            <a:schemeClr val="tx1"/>
                          </a:solidFill>
                          <a:effectLst/>
                          <a:latin typeface="Tahoma" pitchFamily="34" charset="0"/>
                        </a:rPr>
                        <a:t>suivants</a:t>
                      </a:r>
                      <a:r>
                        <a:rPr kumimoji="0" lang="en-GB" sz="2800" b="1" i="0" u="sng" strike="noStrike" cap="none" normalizeH="0" baseline="0" dirty="0" smtClean="0">
                          <a:ln>
                            <a:noFill/>
                          </a:ln>
                          <a:solidFill>
                            <a:schemeClr val="tx1"/>
                          </a:solidFill>
                          <a:effectLst/>
                          <a:latin typeface="Tahoma" pitchFamily="34" charset="0"/>
                        </a:rPr>
                        <a:t>, sans </a:t>
                      </a:r>
                      <a:r>
                        <a:rPr kumimoji="0" lang="en-GB" sz="2800" b="1" i="0" u="sng" strike="noStrike" cap="none" normalizeH="0" baseline="0" dirty="0" err="1" smtClean="0">
                          <a:ln>
                            <a:noFill/>
                          </a:ln>
                          <a:solidFill>
                            <a:schemeClr val="tx1"/>
                          </a:solidFill>
                          <a:effectLst/>
                          <a:latin typeface="Tahoma" pitchFamily="34" charset="0"/>
                        </a:rPr>
                        <a:t>signe</a:t>
                      </a:r>
                      <a:r>
                        <a:rPr kumimoji="0" lang="en-GB" sz="2800" b="1" i="0" u="sng" strike="noStrike" cap="none" normalizeH="0" baseline="0" dirty="0" smtClean="0">
                          <a:ln>
                            <a:noFill/>
                          </a:ln>
                          <a:solidFill>
                            <a:schemeClr val="tx1"/>
                          </a:solidFill>
                          <a:effectLst/>
                          <a:latin typeface="Tahoma" pitchFamily="34" charset="0"/>
                        </a:rPr>
                        <a:t> de sepsis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GB" sz="2800" b="1" i="0" u="sng"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gonflement</a:t>
                      </a:r>
                      <a:endParaRPr kumimoji="0" lang="en-GB" sz="25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500" b="0" i="0" u="none" strike="noStrike" cap="none" normalizeH="0" baseline="0" dirty="0" smtClean="0">
                          <a:ln>
                            <a:noFill/>
                          </a:ln>
                          <a:solidFill>
                            <a:schemeClr val="tx1"/>
                          </a:solidFill>
                          <a:effectLst/>
                          <a:latin typeface="Tahoma" pitchFamily="34" charset="0"/>
                        </a:rPr>
                        <a:t> augmentation de la </a:t>
                      </a:r>
                      <a:r>
                        <a:rPr kumimoji="0" lang="en-GB" sz="2500" b="0" i="0" u="none" strike="noStrike" cap="none" normalizeH="0" baseline="0" dirty="0" err="1" smtClean="0">
                          <a:ln>
                            <a:noFill/>
                          </a:ln>
                          <a:solidFill>
                            <a:schemeClr val="tx1"/>
                          </a:solidFill>
                          <a:effectLst/>
                          <a:latin typeface="Tahoma" pitchFamily="34" charset="0"/>
                        </a:rPr>
                        <a:t>chaleur</a:t>
                      </a:r>
                      <a:r>
                        <a:rPr kumimoji="0" lang="en-GB" sz="2500" b="0" i="0" u="none" strike="noStrike" cap="none" normalizeH="0" baseline="0" dirty="0" smtClean="0">
                          <a:ln>
                            <a:noFill/>
                          </a:ln>
                          <a:solidFill>
                            <a:schemeClr val="tx1"/>
                          </a:solidFill>
                          <a:effectLst/>
                          <a:latin typeface="Tahoma" pitchFamily="34" charset="0"/>
                        </a:rPr>
                        <a:t> locale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douleur</a:t>
                      </a:r>
                      <a:r>
                        <a:rPr kumimoji="0" lang="en-GB" sz="25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érythème</a:t>
                      </a: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d’au</a:t>
                      </a: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moins</a:t>
                      </a:r>
                      <a:r>
                        <a:rPr kumimoji="0" lang="en-GB" sz="2500" b="0" i="0" u="none" strike="noStrike" cap="none" normalizeH="0" baseline="0" dirty="0" smtClean="0">
                          <a:ln>
                            <a:noFill/>
                          </a:ln>
                          <a:solidFill>
                            <a:schemeClr val="tx1"/>
                          </a:solidFill>
                          <a:effectLst/>
                          <a:latin typeface="Tahoma" pitchFamily="34" charset="0"/>
                        </a:rPr>
                        <a:t> 0,5-2 cm </a:t>
                      </a:r>
                      <a:r>
                        <a:rPr kumimoji="0" lang="en-GB" sz="2500" b="0" i="0" u="none" strike="noStrike" cap="none" normalizeH="0" baseline="0" dirty="0" err="1" smtClean="0">
                          <a:ln>
                            <a:noFill/>
                          </a:ln>
                          <a:solidFill>
                            <a:schemeClr val="tx1"/>
                          </a:solidFill>
                          <a:effectLst/>
                          <a:latin typeface="Tahoma" pitchFamily="34" charset="0"/>
                        </a:rPr>
                        <a:t>autour</a:t>
                      </a:r>
                      <a:r>
                        <a:rPr kumimoji="0" lang="en-GB" sz="2500" b="0" i="0" u="none" strike="noStrike" cap="none" normalizeH="0" baseline="0" dirty="0" smtClean="0">
                          <a:ln>
                            <a:noFill/>
                          </a:ln>
                          <a:solidFill>
                            <a:schemeClr val="tx1"/>
                          </a:solidFill>
                          <a:effectLst/>
                          <a:latin typeface="Tahoma" pitchFamily="34" charset="0"/>
                        </a:rPr>
                        <a:t> de la </a:t>
                      </a:r>
                      <a:r>
                        <a:rPr kumimoji="0" lang="en-GB" sz="2500" b="0" i="0" u="none" strike="noStrike" cap="none" normalizeH="0" baseline="0" dirty="0" err="1" smtClean="0">
                          <a:ln>
                            <a:noFill/>
                          </a:ln>
                          <a:solidFill>
                            <a:schemeClr val="tx1"/>
                          </a:solidFill>
                          <a:effectLst/>
                          <a:latin typeface="Tahoma" pitchFamily="34" charset="0"/>
                        </a:rPr>
                        <a:t>plaie</a:t>
                      </a:r>
                      <a:r>
                        <a:rPr kumimoji="0" lang="en-GB" sz="25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présence</a:t>
                      </a:r>
                      <a:r>
                        <a:rPr kumimoji="0" lang="en-GB" sz="2500" b="0" i="0" u="none" strike="noStrike" cap="none" normalizeH="0" baseline="0" dirty="0" smtClean="0">
                          <a:ln>
                            <a:noFill/>
                          </a:ln>
                          <a:solidFill>
                            <a:schemeClr val="tx1"/>
                          </a:solidFill>
                          <a:effectLst/>
                          <a:latin typeface="Tahoma" pitchFamily="34" charset="0"/>
                        </a:rPr>
                        <a:t> de pus</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endParaRPr kumimoji="0" lang="en-GB" sz="25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500" b="0" i="0" u="none" strike="noStrike" cap="none" normalizeH="0" baseline="0" dirty="0" err="1" smtClean="0">
                          <a:ln>
                            <a:noFill/>
                          </a:ln>
                          <a:solidFill>
                            <a:schemeClr val="tx1"/>
                          </a:solidFill>
                          <a:effectLst/>
                          <a:latin typeface="Tahoma" pitchFamily="34" charset="0"/>
                        </a:rPr>
                        <a:t>Autres</a:t>
                      </a:r>
                      <a:r>
                        <a:rPr kumimoji="0" lang="en-GB" sz="2500" b="0" i="0" u="none" strike="noStrike" cap="none" normalizeH="0" baseline="0" dirty="0" smtClean="0">
                          <a:ln>
                            <a:noFill/>
                          </a:ln>
                          <a:solidFill>
                            <a:schemeClr val="tx1"/>
                          </a:solidFill>
                          <a:effectLst/>
                          <a:latin typeface="Tahoma" pitchFamily="34" charset="0"/>
                        </a:rPr>
                        <a:t> causes </a:t>
                      </a:r>
                      <a:r>
                        <a:rPr kumimoji="0" lang="en-GB" sz="2500" b="0" i="0" u="none" strike="noStrike" cap="none" normalizeH="0" baseline="0" dirty="0" err="1" smtClean="0">
                          <a:ln>
                            <a:noFill/>
                          </a:ln>
                          <a:solidFill>
                            <a:schemeClr val="tx1"/>
                          </a:solidFill>
                          <a:effectLst/>
                          <a:latin typeface="Tahoma" pitchFamily="34" charset="0"/>
                        </a:rPr>
                        <a:t>éliminées</a:t>
                      </a: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goutte</a:t>
                      </a:r>
                      <a:r>
                        <a:rPr kumimoji="0" lang="en-GB" sz="2500" b="0" i="0" u="none" strike="noStrike" cap="none" normalizeH="0" baseline="0" dirty="0" smtClean="0">
                          <a:ln>
                            <a:noFill/>
                          </a:ln>
                          <a:solidFill>
                            <a:schemeClr val="tx1"/>
                          </a:solidFill>
                          <a:effectLst/>
                          <a:latin typeface="Tahoma" pitchFamily="34" charset="0"/>
                        </a:rPr>
                        <a:t>, Charcot </a:t>
                      </a:r>
                      <a:r>
                        <a:rPr kumimoji="0" lang="en-GB" sz="2500" b="0" i="0" u="none" strike="noStrike" cap="none" normalizeH="0" baseline="0" dirty="0" err="1" smtClean="0">
                          <a:ln>
                            <a:noFill/>
                          </a:ln>
                          <a:solidFill>
                            <a:schemeClr val="tx1"/>
                          </a:solidFill>
                          <a:effectLst/>
                          <a:latin typeface="Tahoma" pitchFamily="34" charset="0"/>
                        </a:rPr>
                        <a:t>aigu</a:t>
                      </a: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angiodermite</a:t>
                      </a:r>
                      <a:r>
                        <a:rPr kumimoji="0" lang="en-GB" sz="2500" b="0" i="0" u="none" strike="noStrike" cap="none" normalizeH="0" baseline="0" dirty="0" smtClean="0">
                          <a:ln>
                            <a:noFill/>
                          </a:ln>
                          <a:solidFill>
                            <a:schemeClr val="tx1"/>
                          </a:solidFill>
                          <a:effectLst/>
                          <a:latin typeface="Tahoma" pitchFamily="34" charset="0"/>
                        </a:rPr>
                        <a:t> </a:t>
                      </a:r>
                      <a:r>
                        <a:rPr kumimoji="0" lang="en-GB" sz="2500" b="0" i="0" u="none" strike="noStrike" cap="none" normalizeH="0" baseline="0" dirty="0" err="1" smtClean="0">
                          <a:ln>
                            <a:noFill/>
                          </a:ln>
                          <a:solidFill>
                            <a:schemeClr val="tx1"/>
                          </a:solidFill>
                          <a:effectLst/>
                          <a:latin typeface="Tahoma" pitchFamily="34" charset="0"/>
                        </a:rPr>
                        <a:t>nécrotique</a:t>
                      </a:r>
                      <a:r>
                        <a:rPr kumimoji="0" lang="en-GB" sz="2500" b="0" i="0" u="none" strike="noStrike" cap="none" normalizeH="0" baseline="0" dirty="0" smtClean="0">
                          <a:ln>
                            <a:noFill/>
                          </a:ln>
                          <a:solidFill>
                            <a:schemeClr val="tx1"/>
                          </a:solidFill>
                          <a:effectLst/>
                          <a:latin typeface="Tahoma" pitchFamily="34" charset="0"/>
                        </a:rPr>
                        <a:t>, fracture)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2538" name="Rectangle 10"/>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hangingPunct="0"/>
            <a:endParaRPr lang="fr-FR" sz="4400" b="1">
              <a:solidFill>
                <a:schemeClr val="tx2"/>
              </a:solidFill>
              <a:latin typeface="Arial Unicode MS" pitchFamily="34" charset="-128"/>
            </a:endParaRPr>
          </a:p>
        </p:txBody>
      </p:sp>
    </p:spTree>
    <p:extLst>
      <p:ext uri="{BB962C8B-B14F-4D97-AF65-F5344CB8AC3E}">
        <p14:creationId xmlns:p14="http://schemas.microsoft.com/office/powerpoint/2010/main" val="13990274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pPr>
              <a:defRPr/>
            </a:pPr>
            <a:endParaRPr lang="fr-FR"/>
          </a:p>
        </p:txBody>
      </p:sp>
      <p:sp>
        <p:nvSpPr>
          <p:cNvPr id="23555" name="Rectangle 3"/>
          <p:cNvSpPr>
            <a:spLocks noGrp="1" noRot="1" noChangeArrowheads="1"/>
          </p:cNvSpPr>
          <p:nvPr>
            <p:ph type="body" idx="1"/>
          </p:nvPr>
        </p:nvSpPr>
        <p:spPr/>
        <p:txBody>
          <a:bodyPr/>
          <a:lstStyle/>
          <a:p>
            <a:endParaRPr lang="fr-FR" smtClean="0"/>
          </a:p>
        </p:txBody>
      </p:sp>
      <p:pic>
        <p:nvPicPr>
          <p:cNvPr id="23556" name="Picture 4" descr="DSCN4424"/>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95250"/>
            <a:ext cx="8610600" cy="645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Oval 5"/>
          <p:cNvSpPr>
            <a:spLocks noChangeArrowheads="1"/>
          </p:cNvSpPr>
          <p:nvPr/>
        </p:nvSpPr>
        <p:spPr bwMode="auto">
          <a:xfrm>
            <a:off x="3505200" y="3124200"/>
            <a:ext cx="3581400" cy="3429000"/>
          </a:xfrm>
          <a:prstGeom prst="ellipse">
            <a:avLst/>
          </a:prstGeom>
          <a:noFill/>
          <a:ln w="47625">
            <a:solidFill>
              <a:schemeClr val="tx1"/>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p>
        </p:txBody>
      </p:sp>
      <p:sp>
        <p:nvSpPr>
          <p:cNvPr id="23558" name="Text Box 6"/>
          <p:cNvSpPr txBox="1">
            <a:spLocks noChangeArrowheads="1"/>
          </p:cNvSpPr>
          <p:nvPr/>
        </p:nvSpPr>
        <p:spPr bwMode="auto">
          <a:xfrm>
            <a:off x="7216775" y="6256338"/>
            <a:ext cx="1739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t>Photo de Tony Berendt</a:t>
            </a:r>
          </a:p>
        </p:txBody>
      </p:sp>
    </p:spTree>
    <p:extLst>
      <p:ext uri="{BB962C8B-B14F-4D97-AF65-F5344CB8AC3E}">
        <p14:creationId xmlns:p14="http://schemas.microsoft.com/office/powerpoint/2010/main" val="1901423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Effect transition="in" filter="dissolve">
                                      <p:cBhvr>
                                        <p:cTn id="7" dur="500"/>
                                        <p:tgtEl>
                                          <p:spTgt spid="147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514" name="Group 10"/>
          <p:cNvGraphicFramePr>
            <a:graphicFrameLocks noGrp="1"/>
          </p:cNvGraphicFramePr>
          <p:nvPr>
            <p:extLst>
              <p:ext uri="{D42A27DB-BD31-4B8C-83A1-F6EECF244321}">
                <p14:modId xmlns:p14="http://schemas.microsoft.com/office/powerpoint/2010/main" val="1038282802"/>
              </p:ext>
            </p:extLst>
          </p:nvPr>
        </p:nvGraphicFramePr>
        <p:xfrm>
          <a:off x="0" y="954088"/>
          <a:ext cx="9144000" cy="4693912"/>
        </p:xfrm>
        <a:graphic>
          <a:graphicData uri="http://schemas.openxmlformats.org/drawingml/2006/table">
            <a:tbl>
              <a:tblPr/>
              <a:tblGrid>
                <a:gridCol w="1763713"/>
                <a:gridCol w="7380287"/>
              </a:tblGrid>
              <a:tr h="46386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Grade 3</a:t>
                      </a:r>
                    </a:p>
                  </a:txBody>
                  <a:tcPr marT="45716" marB="45716"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dirty="0" err="1" smtClean="0">
                          <a:ln>
                            <a:noFill/>
                          </a:ln>
                          <a:solidFill>
                            <a:schemeClr val="tx1"/>
                          </a:solidFill>
                          <a:effectLst/>
                          <a:latin typeface="Tahoma" pitchFamily="34" charset="0"/>
                        </a:rPr>
                        <a:t>Erythème</a:t>
                      </a:r>
                      <a:r>
                        <a:rPr kumimoji="0" lang="en-GB" sz="2800" b="0" i="0" u="none" strike="noStrike" cap="none" normalizeH="0" baseline="0" dirty="0" smtClean="0">
                          <a:ln>
                            <a:noFill/>
                          </a:ln>
                          <a:solidFill>
                            <a:schemeClr val="tx1"/>
                          </a:solidFill>
                          <a:effectLst/>
                          <a:latin typeface="Tahoma" pitchFamily="34" charset="0"/>
                        </a:rPr>
                        <a:t> &gt; 2 cm plus un des </a:t>
                      </a:r>
                      <a:r>
                        <a:rPr kumimoji="0" lang="en-GB" sz="2800" b="0" i="0" u="none" strike="noStrike" cap="none" normalizeH="0" baseline="0" dirty="0" err="1" smtClean="0">
                          <a:ln>
                            <a:noFill/>
                          </a:ln>
                          <a:solidFill>
                            <a:schemeClr val="tx1"/>
                          </a:solidFill>
                          <a:effectLst/>
                          <a:latin typeface="Tahoma" pitchFamily="34" charset="0"/>
                        </a:rPr>
                        <a:t>éléments</a:t>
                      </a:r>
                      <a:r>
                        <a:rPr kumimoji="0" lang="en-GB" sz="2800" b="0" i="0" u="none" strike="noStrike" cap="none" normalizeH="0" baseline="0" dirty="0" smtClean="0">
                          <a:ln>
                            <a:noFill/>
                          </a:ln>
                          <a:solidFill>
                            <a:schemeClr val="tx1"/>
                          </a:solidFill>
                          <a:effectLst/>
                          <a:latin typeface="Tahoma" pitchFamily="34" charset="0"/>
                        </a:rPr>
                        <a:t> du grade 2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GB" sz="10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OU</a:t>
                      </a:r>
                      <a:r>
                        <a:rPr kumimoji="0" lang="en-GB" sz="28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1000" b="0" i="0" u="none" strike="noStrike" cap="none" normalizeH="0" baseline="0" dirty="0" smtClean="0">
                          <a:ln>
                            <a:noFill/>
                          </a:ln>
                          <a:solidFill>
                            <a:schemeClr val="tx1"/>
                          </a:solidFill>
                          <a:effectLst/>
                          <a:latin typeface="Tahoma" pitchFamily="34" charset="0"/>
                        </a:rPr>
                        <a:t/>
                      </a:r>
                      <a:br>
                        <a:rPr kumimoji="0" lang="en-GB" sz="1000" b="0" i="0" u="none" strike="noStrike" cap="none" normalizeH="0" baseline="0" dirty="0" smtClean="0">
                          <a:ln>
                            <a:noFill/>
                          </a:ln>
                          <a:solidFill>
                            <a:schemeClr val="tx1"/>
                          </a:solidFill>
                          <a:effectLst/>
                          <a:latin typeface="Tahoma" pitchFamily="34" charset="0"/>
                        </a:rPr>
                      </a:br>
                      <a:r>
                        <a:rPr kumimoji="0" lang="en-GB" sz="2800" b="0" i="0" u="none" strike="noStrike" cap="none" normalizeH="0" baseline="0" dirty="0" smtClean="0">
                          <a:ln>
                            <a:noFill/>
                          </a:ln>
                          <a:solidFill>
                            <a:schemeClr val="tx1"/>
                          </a:solidFill>
                          <a:effectLst/>
                          <a:latin typeface="Tahoma" pitchFamily="34" charset="0"/>
                        </a:rPr>
                        <a:t>Infection </a:t>
                      </a:r>
                      <a:r>
                        <a:rPr kumimoji="0" lang="en-GB" sz="2800" b="0" i="0" u="none" strike="noStrike" cap="none" normalizeH="0" baseline="0" dirty="0" err="1" smtClean="0">
                          <a:ln>
                            <a:noFill/>
                          </a:ln>
                          <a:solidFill>
                            <a:schemeClr val="tx1"/>
                          </a:solidFill>
                          <a:effectLst/>
                          <a:latin typeface="Tahoma" pitchFamily="34" charset="0"/>
                        </a:rPr>
                        <a:t>touchant</a:t>
                      </a:r>
                      <a:r>
                        <a:rPr kumimoji="0" lang="en-GB" sz="2800" b="0" i="0" u="none" strike="noStrike" cap="none" normalizeH="0" baseline="0" dirty="0" smtClean="0">
                          <a:ln>
                            <a:noFill/>
                          </a:ln>
                          <a:solidFill>
                            <a:schemeClr val="tx1"/>
                          </a:solidFill>
                          <a:effectLst/>
                          <a:latin typeface="Tahoma" pitchFamily="34" charset="0"/>
                        </a:rPr>
                        <a:t> les structures </a:t>
                      </a:r>
                      <a:r>
                        <a:rPr kumimoji="0" lang="en-GB" sz="2800" b="0" i="0" u="none" strike="noStrike" cap="none" normalizeH="0" baseline="0" dirty="0" err="1" smtClean="0">
                          <a:ln>
                            <a:noFill/>
                          </a:ln>
                          <a:solidFill>
                            <a:schemeClr val="tx1"/>
                          </a:solidFill>
                          <a:effectLst/>
                          <a:latin typeface="Tahoma" pitchFamily="34" charset="0"/>
                        </a:rPr>
                        <a:t>profondes</a:t>
                      </a:r>
                      <a:r>
                        <a:rPr kumimoji="0" lang="en-GB" sz="2800" b="0" i="0" u="none" strike="noStrike" cap="none" normalizeH="0" baseline="0" dirty="0" smtClean="0">
                          <a:ln>
                            <a:noFill/>
                          </a:ln>
                          <a:solidFill>
                            <a:schemeClr val="tx1"/>
                          </a:solidFill>
                          <a:effectLst/>
                          <a:latin typeface="Tahoma" pitchFamily="34" charset="0"/>
                        </a:rPr>
                        <a:t> (</a:t>
                      </a:r>
                      <a:r>
                        <a:rPr kumimoji="0" lang="fr-FR" sz="2800" b="0" i="0" u="none" strike="noStrike" cap="none" normalizeH="0" baseline="0" dirty="0" smtClean="0">
                          <a:ln>
                            <a:noFill/>
                          </a:ln>
                          <a:solidFill>
                            <a:schemeClr val="tx1"/>
                          </a:solidFill>
                          <a:effectLst/>
                          <a:latin typeface="Tahoma" pitchFamily="34" charset="0"/>
                        </a:rPr>
                        <a:t>abcès</a:t>
                      </a: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ostéite</a:t>
                      </a: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arthrite</a:t>
                      </a: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fasciite</a:t>
                      </a:r>
                      <a:r>
                        <a:rPr kumimoji="0" lang="en-GB" sz="2800" b="0" i="0" u="none" strike="noStrike" cap="none" normalizeH="0" baseline="0" dirty="0" smtClean="0">
                          <a:ln>
                            <a:noFill/>
                          </a:ln>
                          <a:solidFill>
                            <a:schemeClr val="tx1"/>
                          </a:solidFill>
                          <a:effectLst/>
                          <a:latin typeface="Tahoma" pitchFamily="34" charset="0"/>
                        </a:rPr>
                        <a:t>) </a:t>
                      </a:r>
                      <a:br>
                        <a:rPr kumimoji="0" lang="en-GB" sz="2800" b="0" i="0" u="none" strike="noStrike" cap="none" normalizeH="0" baseline="0" dirty="0" smtClean="0">
                          <a:ln>
                            <a:noFill/>
                          </a:ln>
                          <a:solidFill>
                            <a:schemeClr val="tx1"/>
                          </a:solidFill>
                          <a:effectLst/>
                          <a:latin typeface="Tahoma" pitchFamily="34" charset="0"/>
                        </a:rPr>
                      </a:br>
                      <a:endParaRPr kumimoji="0" lang="en-GB" sz="2800" b="0"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ET</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0" i="0" u="none" strike="noStrike" cap="none" normalizeH="0" baseline="0" dirty="0" smtClean="0">
                          <a:ln>
                            <a:noFill/>
                          </a:ln>
                          <a:solidFill>
                            <a:schemeClr val="tx1"/>
                          </a:solidFill>
                          <a:effectLst/>
                          <a:latin typeface="Tahoma" pitchFamily="34" charset="0"/>
                        </a:rPr>
                        <a:t>Absence de </a:t>
                      </a:r>
                      <a:r>
                        <a:rPr kumimoji="0" lang="en-GB" sz="2800" b="0" i="0" u="none" strike="noStrike" cap="none" normalizeH="0" baseline="0" dirty="0" err="1" smtClean="0">
                          <a:ln>
                            <a:noFill/>
                          </a:ln>
                          <a:solidFill>
                            <a:schemeClr val="tx1"/>
                          </a:solidFill>
                          <a:effectLst/>
                          <a:latin typeface="Tahoma" pitchFamily="34" charset="0"/>
                        </a:rPr>
                        <a:t>signe</a:t>
                      </a:r>
                      <a:r>
                        <a:rPr kumimoji="0" lang="en-GB" sz="2800" b="0" i="0" u="none" strike="noStrike" cap="none" normalizeH="0" baseline="0" dirty="0" smtClean="0">
                          <a:ln>
                            <a:noFill/>
                          </a:ln>
                          <a:solidFill>
                            <a:schemeClr val="tx1"/>
                          </a:solidFill>
                          <a:effectLst/>
                          <a:latin typeface="Tahoma" pitchFamily="34" charset="0"/>
                        </a:rPr>
                        <a:t> de sepsis</a:t>
                      </a:r>
                      <a:r>
                        <a:rPr kumimoji="0" lang="en-GB" sz="2800" b="1" i="0" u="none" strike="noStrike" cap="none" normalizeH="0" baseline="0" dirty="0" smtClean="0">
                          <a:ln>
                            <a:noFill/>
                          </a:ln>
                          <a:solidFill>
                            <a:schemeClr val="tx1"/>
                          </a:solidFill>
                          <a:effectLst/>
                          <a:latin typeface="Tahoma" pitchFamily="34" charset="0"/>
                        </a:rPr>
                        <a:t> </a:t>
                      </a:r>
                    </a:p>
                  </a:txBody>
                  <a:tcPr marT="45716" marB="45716"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5578132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p:txBody>
          <a:bodyPr/>
          <a:lstStyle/>
          <a:p>
            <a:pPr>
              <a:defRPr/>
            </a:pPr>
            <a:endParaRPr lang="fr-FR"/>
          </a:p>
        </p:txBody>
      </p:sp>
      <p:sp>
        <p:nvSpPr>
          <p:cNvPr id="25603" name="Rectangle 3"/>
          <p:cNvSpPr>
            <a:spLocks noGrp="1" noRot="1" noChangeArrowheads="1"/>
          </p:cNvSpPr>
          <p:nvPr>
            <p:ph type="body" idx="1"/>
          </p:nvPr>
        </p:nvSpPr>
        <p:spPr/>
        <p:txBody>
          <a:bodyPr/>
          <a:lstStyle/>
          <a:p>
            <a:endParaRPr lang="fr-FR" smtClean="0"/>
          </a:p>
        </p:txBody>
      </p:sp>
      <p:pic>
        <p:nvPicPr>
          <p:cNvPr id="25604" name="Picture 4" descr="I Goddard 01 05 02 toe pr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7216775" y="6256338"/>
            <a:ext cx="17399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70709"/>
                </a:solidFill>
              </a:rPr>
              <a:t>Photo de Tony Berendt</a:t>
            </a:r>
          </a:p>
        </p:txBody>
      </p:sp>
    </p:spTree>
    <p:extLst>
      <p:ext uri="{BB962C8B-B14F-4D97-AF65-F5344CB8AC3E}">
        <p14:creationId xmlns:p14="http://schemas.microsoft.com/office/powerpoint/2010/main" val="9814253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10" name="Group 10"/>
          <p:cNvGraphicFramePr>
            <a:graphicFrameLocks noGrp="1"/>
          </p:cNvGraphicFramePr>
          <p:nvPr>
            <p:extLst>
              <p:ext uri="{D42A27DB-BD31-4B8C-83A1-F6EECF244321}">
                <p14:modId xmlns:p14="http://schemas.microsoft.com/office/powerpoint/2010/main" val="2827406525"/>
              </p:ext>
            </p:extLst>
          </p:nvPr>
        </p:nvGraphicFramePr>
        <p:xfrm>
          <a:off x="0" y="576263"/>
          <a:ext cx="9144000" cy="4508500"/>
        </p:xfrm>
        <a:graphic>
          <a:graphicData uri="http://schemas.openxmlformats.org/drawingml/2006/table">
            <a:tbl>
              <a:tblPr/>
              <a:tblGrid>
                <a:gridCol w="1763713"/>
                <a:gridCol w="7380287"/>
              </a:tblGrid>
              <a:tr h="4508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Grade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err="1" smtClean="0">
                          <a:ln>
                            <a:noFill/>
                          </a:ln>
                          <a:solidFill>
                            <a:schemeClr val="tx1"/>
                          </a:solidFill>
                          <a:effectLst/>
                          <a:latin typeface="Tahoma" pitchFamily="34" charset="0"/>
                        </a:rPr>
                        <a:t>Plaie</a:t>
                      </a:r>
                      <a:r>
                        <a:rPr kumimoji="0" lang="en-GB" sz="2800" b="1" i="0" u="none" strike="noStrike" cap="none" normalizeH="0" baseline="0" dirty="0" smtClean="0">
                          <a:ln>
                            <a:noFill/>
                          </a:ln>
                          <a:solidFill>
                            <a:schemeClr val="tx1"/>
                          </a:solidFill>
                          <a:effectLst/>
                          <a:latin typeface="Tahoma" pitchFamily="34" charset="0"/>
                        </a:rPr>
                        <a:t> </a:t>
                      </a:r>
                      <a:r>
                        <a:rPr kumimoji="0" lang="en-GB" sz="2800" b="1" i="0" u="none" strike="noStrike" cap="none" normalizeH="0" baseline="0" dirty="0" err="1" smtClean="0">
                          <a:ln>
                            <a:noFill/>
                          </a:ln>
                          <a:solidFill>
                            <a:schemeClr val="tx1"/>
                          </a:solidFill>
                          <a:effectLst/>
                          <a:latin typeface="Tahoma" pitchFamily="34" charset="0"/>
                        </a:rPr>
                        <a:t>infectée</a:t>
                      </a:r>
                      <a:r>
                        <a:rPr kumimoji="0" lang="en-GB" sz="2800" b="1" i="0" u="none" strike="noStrike" cap="none" normalizeH="0" baseline="0" dirty="0" smtClean="0">
                          <a:ln>
                            <a:noFill/>
                          </a:ln>
                          <a:solidFill>
                            <a:schemeClr val="tx1"/>
                          </a:solidFill>
                          <a:effectLst/>
                          <a:latin typeface="Tahoma" pitchFamily="34" charset="0"/>
                        </a:rPr>
                        <a:t> (tout type) avec: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n-GB" sz="2800" b="1" i="0" u="none" strike="noStrike" cap="none" normalizeH="0" baseline="0" dirty="0" smtClean="0">
                          <a:ln>
                            <a:noFill/>
                          </a:ln>
                          <a:solidFill>
                            <a:schemeClr val="tx1"/>
                          </a:solidFill>
                          <a:effectLst/>
                          <a:latin typeface="Tahoma" pitchFamily="34" charset="0"/>
                        </a:rPr>
                        <a:t>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800" b="1"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température</a:t>
                      </a:r>
                      <a:r>
                        <a:rPr kumimoji="0" lang="en-GB" sz="2800" b="0" i="0" u="none" strike="noStrike" cap="none" normalizeH="0" baseline="0" dirty="0" smtClean="0">
                          <a:ln>
                            <a:noFill/>
                          </a:ln>
                          <a:solidFill>
                            <a:schemeClr val="tx1"/>
                          </a:solidFill>
                          <a:effectLst/>
                          <a:latin typeface="Tahoma" pitchFamily="34" charset="0"/>
                        </a:rPr>
                        <a:t> &gt; 38 </a:t>
                      </a:r>
                      <a:r>
                        <a:rPr kumimoji="0" lang="en-GB" sz="2800" b="0" i="0" u="none" strike="noStrike" cap="none" normalizeH="0" baseline="0" dirty="0" err="1" smtClean="0">
                          <a:ln>
                            <a:noFill/>
                          </a:ln>
                          <a:solidFill>
                            <a:schemeClr val="tx1"/>
                          </a:solidFill>
                          <a:effectLst/>
                          <a:latin typeface="Tahoma" pitchFamily="34" charset="0"/>
                        </a:rPr>
                        <a:t>ou</a:t>
                      </a:r>
                      <a:r>
                        <a:rPr kumimoji="0" lang="en-GB" sz="2800" b="0" i="0" u="none" strike="noStrike" cap="none" normalizeH="0" baseline="0" dirty="0" smtClean="0">
                          <a:ln>
                            <a:noFill/>
                          </a:ln>
                          <a:solidFill>
                            <a:schemeClr val="tx1"/>
                          </a:solidFill>
                          <a:effectLst/>
                          <a:latin typeface="Tahoma" pitchFamily="34" charset="0"/>
                        </a:rPr>
                        <a:t> &lt; 36°C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pouls</a:t>
                      </a:r>
                      <a:r>
                        <a:rPr kumimoji="0" lang="en-GB" sz="2800" b="0" i="0" u="none" strike="noStrike" cap="none" normalizeH="0" baseline="0" dirty="0" smtClean="0">
                          <a:ln>
                            <a:noFill/>
                          </a:ln>
                          <a:solidFill>
                            <a:schemeClr val="tx1"/>
                          </a:solidFill>
                          <a:effectLst/>
                          <a:latin typeface="Tahoma" pitchFamily="34" charset="0"/>
                        </a:rPr>
                        <a:t> &gt; 90 /min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fréquence</a:t>
                      </a:r>
                      <a:r>
                        <a:rPr kumimoji="0" lang="en-GB" sz="2800" b="0" i="0" u="none" strike="noStrike" cap="none" normalizeH="0" baseline="0" dirty="0" smtClean="0">
                          <a:ln>
                            <a:noFill/>
                          </a:ln>
                          <a:solidFill>
                            <a:schemeClr val="tx1"/>
                          </a:solidFill>
                          <a:effectLst/>
                          <a:latin typeface="Tahoma" pitchFamily="34" charset="0"/>
                        </a:rPr>
                        <a:t> </a:t>
                      </a:r>
                      <a:r>
                        <a:rPr kumimoji="0" lang="en-GB" sz="2800" b="0" i="0" u="none" strike="noStrike" cap="none" normalizeH="0" baseline="0" dirty="0" err="1" smtClean="0">
                          <a:ln>
                            <a:noFill/>
                          </a:ln>
                          <a:solidFill>
                            <a:schemeClr val="tx1"/>
                          </a:solidFill>
                          <a:effectLst/>
                          <a:latin typeface="Tahoma" pitchFamily="34" charset="0"/>
                        </a:rPr>
                        <a:t>respiratoire</a:t>
                      </a:r>
                      <a:r>
                        <a:rPr kumimoji="0" lang="en-GB" sz="2800" b="0" i="0" u="none" strike="noStrike" cap="none" normalizeH="0" baseline="0" dirty="0" smtClean="0">
                          <a:ln>
                            <a:noFill/>
                          </a:ln>
                          <a:solidFill>
                            <a:schemeClr val="tx1"/>
                          </a:solidFill>
                          <a:effectLst/>
                          <a:latin typeface="Tahoma" pitchFamily="34" charset="0"/>
                        </a:rPr>
                        <a:t> &gt; 20 /min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800" b="0" i="0" u="none" strike="noStrike" cap="none" normalizeH="0" baseline="0" dirty="0" smtClean="0">
                          <a:ln>
                            <a:noFill/>
                          </a:ln>
                          <a:solidFill>
                            <a:schemeClr val="tx1"/>
                          </a:solidFill>
                          <a:effectLst/>
                          <a:latin typeface="Tahoma" pitchFamily="34" charset="0"/>
                        </a:rPr>
                        <a:t> PaCO</a:t>
                      </a:r>
                      <a:r>
                        <a:rPr kumimoji="0" lang="en-GB" sz="2800" b="0" i="0" u="none" strike="noStrike" cap="none" normalizeH="0" baseline="-25000" dirty="0" smtClean="0">
                          <a:ln>
                            <a:noFill/>
                          </a:ln>
                          <a:solidFill>
                            <a:schemeClr val="tx1"/>
                          </a:solidFill>
                          <a:effectLst/>
                          <a:latin typeface="Tahoma" pitchFamily="34" charset="0"/>
                        </a:rPr>
                        <a:t>2</a:t>
                      </a:r>
                      <a:r>
                        <a:rPr kumimoji="0" lang="en-GB" sz="2800" b="0" i="0" u="none" strike="noStrike" cap="none" normalizeH="0" baseline="0" dirty="0" smtClean="0">
                          <a:ln>
                            <a:noFill/>
                          </a:ln>
                          <a:solidFill>
                            <a:schemeClr val="tx1"/>
                          </a:solidFill>
                          <a:effectLst/>
                          <a:latin typeface="Tahoma" pitchFamily="34" charset="0"/>
                        </a:rPr>
                        <a:t> &lt; 32 mmHg </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Char char="►"/>
                        <a:tabLst/>
                      </a:pPr>
                      <a:r>
                        <a:rPr kumimoji="0" lang="en-GB" sz="2800" b="0" i="0" u="none" strike="noStrike" cap="none" normalizeH="0" baseline="0" dirty="0" smtClean="0">
                          <a:ln>
                            <a:noFill/>
                          </a:ln>
                          <a:solidFill>
                            <a:schemeClr val="tx1"/>
                          </a:solidFill>
                          <a:effectLst/>
                          <a:latin typeface="Tahoma" pitchFamily="34" charset="0"/>
                        </a:rPr>
                        <a:t> leucocytes &gt; 12.000 or &lt; 4.000/ mm</a:t>
                      </a:r>
                      <a:r>
                        <a:rPr kumimoji="0" lang="en-GB" sz="2800" b="0" i="0" u="none" strike="noStrike" cap="none" normalizeH="0" baseline="30000" dirty="0" smtClean="0">
                          <a:ln>
                            <a:noFill/>
                          </a:ln>
                          <a:solidFill>
                            <a:schemeClr val="tx1"/>
                          </a:solidFill>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endParaRPr kumimoji="0" lang="en-GB" sz="2800" b="0" i="0" u="none" strike="noStrike" cap="none" normalizeH="0" baseline="0" dirty="0" smtClean="0">
                        <a:ln>
                          <a:noFill/>
                        </a:ln>
                        <a:solidFill>
                          <a:schemeClr val="tx1"/>
                        </a:solidFill>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752900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fr-FR" b="1" dirty="0" smtClean="0"/>
              <a:t>3. Infection urinaire</a:t>
            </a:r>
            <a:endParaRPr lang="fr-FR" b="1" dirty="0"/>
          </a:p>
        </p:txBody>
      </p:sp>
      <p:sp>
        <p:nvSpPr>
          <p:cNvPr id="3075" name="Rectangle 3"/>
          <p:cNvSpPr>
            <a:spLocks noGrp="1" noChangeArrowheads="1"/>
          </p:cNvSpPr>
          <p:nvPr>
            <p:ph type="body" idx="1"/>
          </p:nvPr>
        </p:nvSpPr>
        <p:spPr>
          <a:xfrm>
            <a:off x="468313" y="1772816"/>
            <a:ext cx="8424862" cy="4824834"/>
          </a:xfrm>
        </p:spPr>
        <p:txBody>
          <a:bodyPr>
            <a:normAutofit/>
          </a:bodyPr>
          <a:lstStyle/>
          <a:p>
            <a:r>
              <a:rPr lang="fr-FR" sz="2400" dirty="0"/>
              <a:t>Une patiente âgée de </a:t>
            </a:r>
            <a:r>
              <a:rPr lang="fr-FR" sz="2400" dirty="0" smtClean="0"/>
              <a:t>29 </a:t>
            </a:r>
            <a:r>
              <a:rPr lang="fr-FR" sz="2400" dirty="0"/>
              <a:t>ans présente depuis 48 heures une pollakiurie, des brûlures mictionnelles et une algie </a:t>
            </a:r>
            <a:r>
              <a:rPr lang="fr-FR" sz="2400" dirty="0" err="1" smtClean="0"/>
              <a:t>sus-pubienne</a:t>
            </a:r>
            <a:r>
              <a:rPr lang="fr-FR" sz="2400" dirty="0" smtClean="0"/>
              <a:t> </a:t>
            </a:r>
          </a:p>
          <a:p>
            <a:endParaRPr lang="fr-FR" sz="1050" dirty="0"/>
          </a:p>
          <a:p>
            <a:r>
              <a:rPr lang="fr-FR" sz="2400" dirty="0" smtClean="0"/>
              <a:t>Apyrétique</a:t>
            </a:r>
          </a:p>
          <a:p>
            <a:endParaRPr lang="fr-FR" sz="1050" dirty="0"/>
          </a:p>
          <a:p>
            <a:r>
              <a:rPr lang="fr-FR" sz="2400" dirty="0" smtClean="0"/>
              <a:t>Pas de traitement ni d’allergie connue</a:t>
            </a:r>
          </a:p>
          <a:p>
            <a:endParaRPr lang="fr-FR" sz="1050" dirty="0" smtClean="0"/>
          </a:p>
          <a:p>
            <a:r>
              <a:rPr lang="fr-FR" sz="2400" dirty="0" smtClean="0"/>
              <a:t>Dernières règles il y a huit jours</a:t>
            </a:r>
          </a:p>
          <a:p>
            <a:endParaRPr lang="fr-FR" sz="1050" dirty="0"/>
          </a:p>
          <a:p>
            <a:r>
              <a:rPr lang="fr-FR" sz="2400" dirty="0" smtClean="0"/>
              <a:t>A fait deux épisodes ces 5 dernières semaines traitées avec succès par </a:t>
            </a:r>
            <a:r>
              <a:rPr lang="fr-FR" sz="2400" dirty="0" err="1" smtClean="0"/>
              <a:t>fosfomycine-trométamol</a:t>
            </a:r>
            <a:r>
              <a:rPr lang="fr-FR" sz="2400" dirty="0" smtClean="0"/>
              <a:t> (MONUTIL-URIDOZ</a:t>
            </a:r>
            <a:r>
              <a:rPr lang="en-US" sz="2400" b="1" dirty="0" smtClean="0">
                <a:cs typeface="Times New Roman" pitchFamily="18" charset="0"/>
              </a:rPr>
              <a:t>®</a:t>
            </a:r>
            <a:r>
              <a:rPr lang="fr-FR" sz="2400" dirty="0" smtClean="0"/>
              <a:t>)</a:t>
            </a:r>
            <a:endParaRPr lang="fr-FR" sz="2000" dirty="0"/>
          </a:p>
        </p:txBody>
      </p:sp>
    </p:spTree>
    <p:extLst>
      <p:ext uri="{BB962C8B-B14F-4D97-AF65-F5344CB8AC3E}">
        <p14:creationId xmlns:p14="http://schemas.microsoft.com/office/powerpoint/2010/main" val="32190787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Situation actuelle</a:t>
            </a:r>
            <a:endParaRPr lang="fr-FR" b="1" dirty="0"/>
          </a:p>
        </p:txBody>
      </p:sp>
      <p:sp>
        <p:nvSpPr>
          <p:cNvPr id="3" name="Espace réservé du contenu 2"/>
          <p:cNvSpPr>
            <a:spLocks noGrp="1"/>
          </p:cNvSpPr>
          <p:nvPr>
            <p:ph idx="1"/>
          </p:nvPr>
        </p:nvSpPr>
        <p:spPr/>
        <p:txBody>
          <a:bodyPr>
            <a:normAutofit lnSpcReduction="10000"/>
          </a:bodyPr>
          <a:lstStyle/>
          <a:p>
            <a:pPr>
              <a:lnSpc>
                <a:spcPct val="150000"/>
              </a:lnSpc>
            </a:pPr>
            <a:r>
              <a:rPr lang="fr-FR" sz="2400" dirty="0" smtClean="0"/>
              <a:t>Le combat avec les bactéries n’est pas près d’être gagné :</a:t>
            </a:r>
          </a:p>
          <a:p>
            <a:pPr lvl="1">
              <a:lnSpc>
                <a:spcPct val="150000"/>
              </a:lnSpc>
            </a:pPr>
            <a:r>
              <a:rPr lang="fr-FR" sz="2000" dirty="0" smtClean="0"/>
              <a:t>Elles résistent beaucoup mieux que « prévu »</a:t>
            </a:r>
          </a:p>
          <a:p>
            <a:pPr lvl="1">
              <a:lnSpc>
                <a:spcPct val="150000"/>
              </a:lnSpc>
            </a:pPr>
            <a:r>
              <a:rPr lang="fr-FR" sz="2000" dirty="0" smtClean="0"/>
              <a:t>Nous produisons beaucoup moins d’antibiotiques que « prévu »</a:t>
            </a:r>
          </a:p>
          <a:p>
            <a:pPr lvl="1">
              <a:lnSpc>
                <a:spcPct val="150000"/>
              </a:lnSpc>
            </a:pPr>
            <a:endParaRPr lang="fr-FR" sz="2000" dirty="0" smtClean="0"/>
          </a:p>
          <a:p>
            <a:pPr>
              <a:lnSpc>
                <a:spcPct val="150000"/>
              </a:lnSpc>
            </a:pPr>
            <a:r>
              <a:rPr lang="fr-FR" sz="2400" dirty="0" smtClean="0"/>
              <a:t>La seule solution: </a:t>
            </a:r>
          </a:p>
          <a:p>
            <a:pPr lvl="1">
              <a:lnSpc>
                <a:spcPct val="150000"/>
              </a:lnSpc>
            </a:pPr>
            <a:r>
              <a:rPr lang="fr-FR" sz="2000" dirty="0" smtClean="0"/>
              <a:t>Produire de nouveaux concepts </a:t>
            </a:r>
            <a:r>
              <a:rPr lang="fr-FR" sz="2000" dirty="0" err="1" smtClean="0"/>
              <a:t>anti-bactériens</a:t>
            </a:r>
            <a:endParaRPr lang="fr-FR" sz="2000" dirty="0" smtClean="0"/>
          </a:p>
          <a:p>
            <a:pPr lvl="1">
              <a:lnSpc>
                <a:spcPct val="150000"/>
              </a:lnSpc>
            </a:pPr>
            <a:r>
              <a:rPr lang="fr-FR" sz="2000" b="1" dirty="0" smtClean="0"/>
              <a:t>Réduire la pression antibiotique </a:t>
            </a:r>
          </a:p>
          <a:p>
            <a:pPr lvl="2">
              <a:lnSpc>
                <a:spcPct val="150000"/>
              </a:lnSpc>
            </a:pPr>
            <a:r>
              <a:rPr lang="fr-FR" sz="1800" dirty="0" smtClean="0">
                <a:solidFill>
                  <a:srgbClr val="FF0000"/>
                </a:solidFill>
              </a:rPr>
              <a:t>Moins de prescriptions</a:t>
            </a:r>
          </a:p>
          <a:p>
            <a:pPr lvl="2">
              <a:lnSpc>
                <a:spcPct val="150000"/>
              </a:lnSpc>
            </a:pPr>
            <a:r>
              <a:rPr lang="fr-FR" sz="1800" dirty="0" smtClean="0">
                <a:solidFill>
                  <a:srgbClr val="FF0000"/>
                </a:solidFill>
              </a:rPr>
              <a:t>Mieux faites</a:t>
            </a:r>
            <a:endParaRPr lang="fr-FR" sz="1800" dirty="0">
              <a:solidFill>
                <a:srgbClr val="FF0000"/>
              </a:solidFill>
            </a:endParaRPr>
          </a:p>
        </p:txBody>
      </p:sp>
    </p:spTree>
    <p:extLst>
      <p:ext uri="{BB962C8B-B14F-4D97-AF65-F5344CB8AC3E}">
        <p14:creationId xmlns:p14="http://schemas.microsoft.com/office/powerpoint/2010/main" val="711159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wipe(down)">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wipe(down)">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Quel traitement proposez-vous en première intention?</a:t>
            </a:r>
            <a:endParaRPr lang="fr-FR" b="1" dirty="0"/>
          </a:p>
        </p:txBody>
      </p:sp>
      <p:sp>
        <p:nvSpPr>
          <p:cNvPr id="3" name="Espace réservé du contenu 2"/>
          <p:cNvSpPr>
            <a:spLocks noGrp="1"/>
          </p:cNvSpPr>
          <p:nvPr>
            <p:ph idx="1"/>
          </p:nvPr>
        </p:nvSpPr>
        <p:spPr>
          <a:xfrm>
            <a:off x="457200" y="1988840"/>
            <a:ext cx="8435280" cy="3784234"/>
          </a:xfrm>
        </p:spPr>
        <p:txBody>
          <a:bodyPr>
            <a:noAutofit/>
          </a:bodyPr>
          <a:lstStyle/>
          <a:p>
            <a:pPr marL="857250" lvl="1" indent="-457200">
              <a:lnSpc>
                <a:spcPct val="150000"/>
              </a:lnSpc>
              <a:buFont typeface="+mj-lt"/>
              <a:buAutoNum type="arabicPeriod"/>
            </a:pPr>
            <a:r>
              <a:rPr lang="fr-FR" sz="2400" dirty="0" err="1"/>
              <a:t>Fosfomycine-trométamol</a:t>
            </a:r>
            <a:r>
              <a:rPr lang="fr-FR" sz="2400" dirty="0"/>
              <a:t> (MONURIL</a:t>
            </a:r>
            <a:r>
              <a:rPr lang="en-US" sz="2400" b="1" dirty="0" smtClean="0">
                <a:cs typeface="Times New Roman" pitchFamily="18" charset="0"/>
              </a:rPr>
              <a:t>®</a:t>
            </a:r>
            <a:r>
              <a:rPr lang="fr-FR" sz="2400" dirty="0" smtClean="0"/>
              <a:t>-URIDOZ</a:t>
            </a:r>
            <a:r>
              <a:rPr lang="en-US" sz="2000" b="1" dirty="0" smtClean="0">
                <a:cs typeface="Times New Roman" pitchFamily="18" charset="0"/>
              </a:rPr>
              <a:t> </a:t>
            </a:r>
            <a:r>
              <a:rPr lang="en-US" sz="2000" b="1" dirty="0">
                <a:cs typeface="Times New Roman" pitchFamily="18" charset="0"/>
              </a:rPr>
              <a:t>®</a:t>
            </a:r>
            <a:r>
              <a:rPr lang="fr-FR" sz="2000" dirty="0"/>
              <a:t>) dose unique</a:t>
            </a:r>
          </a:p>
          <a:p>
            <a:pPr marL="857250" lvl="1" indent="-457200">
              <a:lnSpc>
                <a:spcPct val="150000"/>
              </a:lnSpc>
              <a:buFont typeface="+mj-lt"/>
              <a:buAutoNum type="arabicPeriod"/>
            </a:pPr>
            <a:r>
              <a:rPr lang="fr-FR" sz="2400" dirty="0"/>
              <a:t>Amoxicilline 7 jours</a:t>
            </a:r>
          </a:p>
          <a:p>
            <a:pPr marL="857250" lvl="1" indent="-457200">
              <a:lnSpc>
                <a:spcPct val="150000"/>
              </a:lnSpc>
              <a:buFont typeface="+mj-lt"/>
              <a:buAutoNum type="arabicPeriod"/>
            </a:pPr>
            <a:r>
              <a:rPr lang="fr-FR" sz="2400" dirty="0" err="1"/>
              <a:t>Fluoroquinolone</a:t>
            </a:r>
            <a:r>
              <a:rPr lang="fr-FR" sz="2400" dirty="0"/>
              <a:t> en traitement raccourci de 3 jours</a:t>
            </a:r>
          </a:p>
          <a:p>
            <a:pPr marL="857250" lvl="1" indent="-457200">
              <a:lnSpc>
                <a:spcPct val="150000"/>
              </a:lnSpc>
              <a:buFont typeface="+mj-lt"/>
              <a:buAutoNum type="arabicPeriod"/>
            </a:pPr>
            <a:r>
              <a:rPr lang="fr-FR" sz="2400" dirty="0" err="1"/>
              <a:t>Nitrofurantoïne</a:t>
            </a:r>
            <a:r>
              <a:rPr lang="fr-FR" sz="2400" dirty="0"/>
              <a:t> 5 jours</a:t>
            </a:r>
          </a:p>
          <a:p>
            <a:pPr marL="857250" lvl="1" indent="-457200">
              <a:lnSpc>
                <a:spcPct val="150000"/>
              </a:lnSpc>
              <a:buFont typeface="+mj-lt"/>
              <a:buAutoNum type="arabicPeriod"/>
            </a:pPr>
            <a:r>
              <a:rPr lang="fr-FR" sz="2400" dirty="0" err="1" smtClean="0"/>
              <a:t>Triméthoprime-sulfaméthoxazole</a:t>
            </a:r>
            <a:r>
              <a:rPr lang="fr-FR" sz="2400" dirty="0" smtClean="0"/>
              <a:t> </a:t>
            </a:r>
            <a:r>
              <a:rPr lang="fr-FR" sz="2400" dirty="0"/>
              <a:t>3 jours</a:t>
            </a:r>
          </a:p>
        </p:txBody>
      </p:sp>
    </p:spTree>
    <p:extLst>
      <p:ext uri="{BB962C8B-B14F-4D97-AF65-F5344CB8AC3E}">
        <p14:creationId xmlns:p14="http://schemas.microsoft.com/office/powerpoint/2010/main" val="14509812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Quel traitement proposez-vous en première intention?</a:t>
            </a:r>
            <a:endParaRPr lang="fr-FR" b="1" dirty="0"/>
          </a:p>
        </p:txBody>
      </p:sp>
      <p:sp>
        <p:nvSpPr>
          <p:cNvPr id="3" name="Espace réservé du contenu 2"/>
          <p:cNvSpPr>
            <a:spLocks noGrp="1"/>
          </p:cNvSpPr>
          <p:nvPr>
            <p:ph idx="1"/>
          </p:nvPr>
        </p:nvSpPr>
        <p:spPr>
          <a:xfrm>
            <a:off x="457200" y="1988840"/>
            <a:ext cx="8435280" cy="3784234"/>
          </a:xfrm>
        </p:spPr>
        <p:txBody>
          <a:bodyPr>
            <a:noAutofit/>
          </a:bodyPr>
          <a:lstStyle/>
          <a:p>
            <a:pPr marL="857250" lvl="1" indent="-457200">
              <a:lnSpc>
                <a:spcPct val="150000"/>
              </a:lnSpc>
              <a:buFont typeface="+mj-lt"/>
              <a:buAutoNum type="arabicPeriod"/>
            </a:pPr>
            <a:r>
              <a:rPr lang="fr-FR" sz="2400" dirty="0" err="1">
                <a:solidFill>
                  <a:schemeClr val="bg1"/>
                </a:solidFill>
              </a:rPr>
              <a:t>Fosfomycine-trométamol</a:t>
            </a:r>
            <a:r>
              <a:rPr lang="fr-FR" sz="2400" dirty="0">
                <a:solidFill>
                  <a:schemeClr val="bg1"/>
                </a:solidFill>
              </a:rPr>
              <a:t> (MONURIL</a:t>
            </a:r>
            <a:r>
              <a:rPr lang="en-US" sz="2400" b="1" dirty="0" smtClean="0">
                <a:solidFill>
                  <a:schemeClr val="bg1"/>
                </a:solidFill>
                <a:cs typeface="Times New Roman" pitchFamily="18" charset="0"/>
              </a:rPr>
              <a:t>®</a:t>
            </a:r>
            <a:r>
              <a:rPr lang="fr-FR" sz="2400" dirty="0" smtClean="0">
                <a:solidFill>
                  <a:schemeClr val="bg1"/>
                </a:solidFill>
              </a:rPr>
              <a:t>-</a:t>
            </a:r>
            <a:r>
              <a:rPr lang="fr-FR" sz="2400" dirty="0">
                <a:solidFill>
                  <a:schemeClr val="bg1"/>
                </a:solidFill>
              </a:rPr>
              <a:t>URIDOZ</a:t>
            </a:r>
            <a:r>
              <a:rPr lang="en-US" sz="2000" b="1" dirty="0">
                <a:solidFill>
                  <a:schemeClr val="bg1"/>
                </a:solidFill>
                <a:cs typeface="Times New Roman" pitchFamily="18" charset="0"/>
              </a:rPr>
              <a:t> ®</a:t>
            </a:r>
            <a:r>
              <a:rPr lang="fr-FR" sz="2000" dirty="0">
                <a:solidFill>
                  <a:schemeClr val="bg1"/>
                </a:solidFill>
              </a:rPr>
              <a:t>) dose unique</a:t>
            </a:r>
          </a:p>
          <a:p>
            <a:pPr marL="857250" lvl="1" indent="-457200">
              <a:lnSpc>
                <a:spcPct val="150000"/>
              </a:lnSpc>
              <a:buFont typeface="+mj-lt"/>
              <a:buAutoNum type="arabicPeriod"/>
            </a:pPr>
            <a:r>
              <a:rPr lang="fr-FR" sz="2400" dirty="0"/>
              <a:t>Amoxicilline 7 jours</a:t>
            </a:r>
          </a:p>
          <a:p>
            <a:pPr marL="857250" lvl="1" indent="-457200">
              <a:lnSpc>
                <a:spcPct val="150000"/>
              </a:lnSpc>
              <a:buFont typeface="+mj-lt"/>
              <a:buAutoNum type="arabicPeriod"/>
            </a:pPr>
            <a:r>
              <a:rPr lang="fr-FR" sz="2400" dirty="0" err="1"/>
              <a:t>Fluoroquinolone</a:t>
            </a:r>
            <a:r>
              <a:rPr lang="fr-FR" sz="2400" dirty="0"/>
              <a:t> en traitement raccourci de 3 jours</a:t>
            </a:r>
          </a:p>
          <a:p>
            <a:pPr marL="857250" lvl="1" indent="-457200">
              <a:lnSpc>
                <a:spcPct val="150000"/>
              </a:lnSpc>
              <a:buFont typeface="+mj-lt"/>
              <a:buAutoNum type="arabicPeriod"/>
            </a:pPr>
            <a:r>
              <a:rPr lang="fr-FR" sz="2400" dirty="0" err="1"/>
              <a:t>Nitrofurantoïne</a:t>
            </a:r>
            <a:r>
              <a:rPr lang="fr-FR" sz="2400" dirty="0"/>
              <a:t> 5 jours</a:t>
            </a:r>
          </a:p>
          <a:p>
            <a:pPr marL="857250" lvl="1" indent="-457200">
              <a:lnSpc>
                <a:spcPct val="150000"/>
              </a:lnSpc>
              <a:buFont typeface="+mj-lt"/>
              <a:buAutoNum type="arabicPeriod"/>
            </a:pPr>
            <a:r>
              <a:rPr lang="fr-FR" sz="2400" dirty="0" err="1" smtClean="0"/>
              <a:t>Triméthoprime-sulfaméthoxazole</a:t>
            </a:r>
            <a:r>
              <a:rPr lang="fr-FR" sz="2400" dirty="0" smtClean="0"/>
              <a:t> </a:t>
            </a:r>
            <a:r>
              <a:rPr lang="fr-FR" sz="2400" dirty="0"/>
              <a:t>3 jours</a:t>
            </a:r>
          </a:p>
        </p:txBody>
      </p:sp>
    </p:spTree>
    <p:extLst>
      <p:ext uri="{BB962C8B-B14F-4D97-AF65-F5344CB8AC3E}">
        <p14:creationId xmlns:p14="http://schemas.microsoft.com/office/powerpoint/2010/main" val="29594016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sz="2800" dirty="0" smtClean="0"/>
              <a:t> Quel serait votre premier choix si la patiente avait été traitée pour 4 </a:t>
            </a:r>
            <a:r>
              <a:rPr lang="fr-FR" sz="2800" dirty="0"/>
              <a:t>épisodes </a:t>
            </a:r>
            <a:r>
              <a:rPr lang="fr-FR" sz="2800" dirty="0" smtClean="0"/>
              <a:t>de cystites ces 12 derniers mois? </a:t>
            </a:r>
          </a:p>
          <a:p>
            <a:pPr algn="just"/>
            <a:endParaRPr lang="fr-FR" sz="2800" dirty="0" smtClean="0"/>
          </a:p>
          <a:p>
            <a:pPr marL="857250" lvl="1" indent="-457200">
              <a:lnSpc>
                <a:spcPct val="150000"/>
              </a:lnSpc>
              <a:buFont typeface="+mj-lt"/>
              <a:buAutoNum type="arabicPeriod"/>
            </a:pPr>
            <a:r>
              <a:rPr lang="fr-FR" sz="2400" dirty="0" err="1"/>
              <a:t>Fosfomycine-trométamol</a:t>
            </a:r>
            <a:r>
              <a:rPr lang="fr-FR" sz="2400" dirty="0"/>
              <a:t> (MONURIL</a:t>
            </a:r>
            <a:r>
              <a:rPr lang="en-US" sz="2400" b="1" dirty="0" smtClean="0">
                <a:cs typeface="Times New Roman" pitchFamily="18" charset="0"/>
              </a:rPr>
              <a:t>®</a:t>
            </a:r>
            <a:r>
              <a:rPr lang="fr-FR" sz="2400" dirty="0" smtClean="0"/>
              <a:t>-</a:t>
            </a:r>
            <a:r>
              <a:rPr lang="fr-FR" sz="2400" dirty="0"/>
              <a:t>URIDOZ</a:t>
            </a:r>
            <a:r>
              <a:rPr lang="en-US" sz="2000" b="1" dirty="0">
                <a:cs typeface="Times New Roman" pitchFamily="18" charset="0"/>
              </a:rPr>
              <a:t> ®</a:t>
            </a:r>
            <a:r>
              <a:rPr lang="fr-FR" sz="2000" dirty="0"/>
              <a:t>) dose unique</a:t>
            </a:r>
          </a:p>
          <a:p>
            <a:pPr marL="857250" lvl="1" indent="-457200">
              <a:lnSpc>
                <a:spcPct val="150000"/>
              </a:lnSpc>
              <a:buFont typeface="+mj-lt"/>
              <a:buAutoNum type="arabicPeriod"/>
            </a:pPr>
            <a:r>
              <a:rPr lang="fr-FR" sz="2400" dirty="0"/>
              <a:t>Amoxicilline 7 jours</a:t>
            </a:r>
          </a:p>
          <a:p>
            <a:pPr marL="857250" lvl="1" indent="-457200">
              <a:lnSpc>
                <a:spcPct val="150000"/>
              </a:lnSpc>
              <a:buFont typeface="+mj-lt"/>
              <a:buAutoNum type="arabicPeriod"/>
            </a:pPr>
            <a:r>
              <a:rPr lang="fr-FR" sz="2400" dirty="0" err="1"/>
              <a:t>Fluoroquinolone</a:t>
            </a:r>
            <a:r>
              <a:rPr lang="fr-FR" sz="2400" dirty="0"/>
              <a:t> en traitement raccourci de 3 jours</a:t>
            </a:r>
          </a:p>
          <a:p>
            <a:pPr marL="857250" lvl="1" indent="-457200">
              <a:lnSpc>
                <a:spcPct val="150000"/>
              </a:lnSpc>
              <a:buFont typeface="+mj-lt"/>
              <a:buAutoNum type="arabicPeriod"/>
            </a:pPr>
            <a:r>
              <a:rPr lang="fr-FR" sz="2400" dirty="0" err="1"/>
              <a:t>Nitrofurantoïne</a:t>
            </a:r>
            <a:r>
              <a:rPr lang="fr-FR" sz="2400" dirty="0"/>
              <a:t> 5 jours</a:t>
            </a:r>
          </a:p>
          <a:p>
            <a:pPr marL="857250" lvl="1" indent="-457200">
              <a:lnSpc>
                <a:spcPct val="150000"/>
              </a:lnSpc>
              <a:buFont typeface="+mj-lt"/>
              <a:buAutoNum type="arabicPeriod"/>
            </a:pPr>
            <a:r>
              <a:rPr lang="fr-FR" sz="2400" dirty="0" err="1" smtClean="0"/>
              <a:t>Triméthoprime-sulfaméthoxazole</a:t>
            </a:r>
            <a:r>
              <a:rPr lang="fr-FR" sz="2400" dirty="0" smtClean="0"/>
              <a:t> </a:t>
            </a:r>
            <a:r>
              <a:rPr lang="fr-FR" sz="2400" dirty="0"/>
              <a:t>3 jours</a:t>
            </a:r>
          </a:p>
          <a:p>
            <a:pPr marL="457200" lvl="1" indent="0" algn="just">
              <a:buNone/>
            </a:pPr>
            <a:r>
              <a:rPr lang="fr-FR" sz="2400" dirty="0" smtClean="0"/>
              <a:t> </a:t>
            </a:r>
            <a:endParaRPr lang="fr-FR" sz="2400" dirty="0"/>
          </a:p>
          <a:p>
            <a:endParaRPr lang="fr-FR" dirty="0"/>
          </a:p>
        </p:txBody>
      </p:sp>
    </p:spTree>
    <p:extLst>
      <p:ext uri="{BB962C8B-B14F-4D97-AF65-F5344CB8AC3E}">
        <p14:creationId xmlns:p14="http://schemas.microsoft.com/office/powerpoint/2010/main" val="11759458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a:t>
            </a:r>
            <a:endParaRPr lang="fr-FR" dirty="0"/>
          </a:p>
        </p:txBody>
      </p:sp>
      <p:sp>
        <p:nvSpPr>
          <p:cNvPr id="3" name="Espace réservé du contenu 2"/>
          <p:cNvSpPr>
            <a:spLocks noGrp="1"/>
          </p:cNvSpPr>
          <p:nvPr>
            <p:ph idx="1"/>
          </p:nvPr>
        </p:nvSpPr>
        <p:spPr/>
        <p:txBody>
          <a:bodyPr>
            <a:normAutofit fontScale="92500" lnSpcReduction="10000"/>
          </a:bodyPr>
          <a:lstStyle/>
          <a:p>
            <a:pPr algn="just"/>
            <a:r>
              <a:rPr lang="fr-FR" sz="2800" dirty="0" smtClean="0"/>
              <a:t> Quel serait votre premier choix si la patiente avait été traitée pour 4 </a:t>
            </a:r>
            <a:r>
              <a:rPr lang="fr-FR" sz="2800" dirty="0"/>
              <a:t>épisodes </a:t>
            </a:r>
            <a:r>
              <a:rPr lang="fr-FR" sz="2800" dirty="0" smtClean="0"/>
              <a:t>de cystites ces 12 derniers mois? </a:t>
            </a:r>
          </a:p>
          <a:p>
            <a:pPr algn="just"/>
            <a:endParaRPr lang="fr-FR" sz="2800" dirty="0" smtClean="0"/>
          </a:p>
          <a:p>
            <a:pPr marL="857250" lvl="1" indent="-457200">
              <a:lnSpc>
                <a:spcPct val="150000"/>
              </a:lnSpc>
              <a:buFont typeface="+mj-lt"/>
              <a:buAutoNum type="arabicPeriod"/>
            </a:pPr>
            <a:r>
              <a:rPr lang="fr-FR" sz="2400" dirty="0" err="1">
                <a:solidFill>
                  <a:schemeClr val="bg1"/>
                </a:solidFill>
              </a:rPr>
              <a:t>Fosfomycine-trométamol</a:t>
            </a:r>
            <a:r>
              <a:rPr lang="fr-FR" sz="2400" dirty="0">
                <a:solidFill>
                  <a:schemeClr val="bg1"/>
                </a:solidFill>
              </a:rPr>
              <a:t> (</a:t>
            </a:r>
            <a:r>
              <a:rPr lang="fr-FR" sz="2400" dirty="0" smtClean="0">
                <a:solidFill>
                  <a:schemeClr val="bg1"/>
                </a:solidFill>
              </a:rPr>
              <a:t>MONURIL</a:t>
            </a:r>
            <a:r>
              <a:rPr lang="en-US" sz="2400" b="1" dirty="0" smtClean="0">
                <a:solidFill>
                  <a:schemeClr val="bg1"/>
                </a:solidFill>
                <a:cs typeface="Times New Roman" pitchFamily="18" charset="0"/>
              </a:rPr>
              <a:t>®</a:t>
            </a:r>
            <a:r>
              <a:rPr lang="fr-FR" sz="2400" dirty="0" smtClean="0">
                <a:solidFill>
                  <a:schemeClr val="bg1"/>
                </a:solidFill>
              </a:rPr>
              <a:t>-URIDOZ</a:t>
            </a:r>
            <a:r>
              <a:rPr lang="en-US" sz="2000" b="1" dirty="0">
                <a:solidFill>
                  <a:schemeClr val="bg1"/>
                </a:solidFill>
                <a:cs typeface="Times New Roman" pitchFamily="18" charset="0"/>
              </a:rPr>
              <a:t> ®</a:t>
            </a:r>
            <a:r>
              <a:rPr lang="fr-FR" sz="2000" dirty="0" smtClean="0">
                <a:solidFill>
                  <a:schemeClr val="bg1"/>
                </a:solidFill>
              </a:rPr>
              <a:t>) </a:t>
            </a:r>
            <a:r>
              <a:rPr lang="fr-FR" sz="2000" dirty="0">
                <a:solidFill>
                  <a:schemeClr val="bg1"/>
                </a:solidFill>
              </a:rPr>
              <a:t>dose unique</a:t>
            </a:r>
          </a:p>
          <a:p>
            <a:pPr marL="857250" lvl="1" indent="-457200">
              <a:lnSpc>
                <a:spcPct val="150000"/>
              </a:lnSpc>
              <a:buFont typeface="+mj-lt"/>
              <a:buAutoNum type="arabicPeriod"/>
            </a:pPr>
            <a:r>
              <a:rPr lang="fr-FR" sz="2400" dirty="0"/>
              <a:t>Amoxicilline 7 jours</a:t>
            </a:r>
          </a:p>
          <a:p>
            <a:pPr marL="857250" lvl="1" indent="-457200">
              <a:lnSpc>
                <a:spcPct val="150000"/>
              </a:lnSpc>
              <a:buFont typeface="+mj-lt"/>
              <a:buAutoNum type="arabicPeriod"/>
            </a:pPr>
            <a:r>
              <a:rPr lang="fr-FR" sz="2400" dirty="0" err="1"/>
              <a:t>Fluoroquinolone</a:t>
            </a:r>
            <a:r>
              <a:rPr lang="fr-FR" sz="2400" dirty="0"/>
              <a:t> en traitement raccourci de 3 jours</a:t>
            </a:r>
          </a:p>
          <a:p>
            <a:pPr marL="857250" lvl="1" indent="-457200">
              <a:lnSpc>
                <a:spcPct val="150000"/>
              </a:lnSpc>
              <a:buFont typeface="+mj-lt"/>
              <a:buAutoNum type="arabicPeriod"/>
            </a:pPr>
            <a:r>
              <a:rPr lang="fr-FR" sz="2400" dirty="0" err="1"/>
              <a:t>Nitrofurantoïne</a:t>
            </a:r>
            <a:r>
              <a:rPr lang="fr-FR" sz="2400" dirty="0"/>
              <a:t> 5 jours</a:t>
            </a:r>
          </a:p>
          <a:p>
            <a:pPr marL="857250" lvl="1" indent="-457200">
              <a:lnSpc>
                <a:spcPct val="150000"/>
              </a:lnSpc>
              <a:buFont typeface="+mj-lt"/>
              <a:buAutoNum type="arabicPeriod"/>
            </a:pPr>
            <a:r>
              <a:rPr lang="fr-FR" sz="2400" dirty="0" err="1" smtClean="0"/>
              <a:t>Triméthoprime-sulfaméthoxazole</a:t>
            </a:r>
            <a:r>
              <a:rPr lang="fr-FR" sz="2400" dirty="0" smtClean="0"/>
              <a:t> </a:t>
            </a:r>
            <a:r>
              <a:rPr lang="fr-FR" sz="2400" dirty="0"/>
              <a:t>3 jours</a:t>
            </a:r>
          </a:p>
          <a:p>
            <a:pPr marL="457200" lvl="1" indent="0" algn="just">
              <a:buNone/>
            </a:pPr>
            <a:r>
              <a:rPr lang="fr-FR" sz="2400" dirty="0" smtClean="0"/>
              <a:t> </a:t>
            </a:r>
            <a:endParaRPr lang="fr-FR" sz="2400" dirty="0"/>
          </a:p>
          <a:p>
            <a:endParaRPr lang="fr-FR" dirty="0"/>
          </a:p>
        </p:txBody>
      </p:sp>
    </p:spTree>
    <p:extLst>
      <p:ext uri="{BB962C8B-B14F-4D97-AF65-F5344CB8AC3E}">
        <p14:creationId xmlns:p14="http://schemas.microsoft.com/office/powerpoint/2010/main" val="32338309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Commentaires  </a:t>
            </a:r>
            <a:endParaRPr lang="fr-FR" dirty="0"/>
          </a:p>
        </p:txBody>
      </p:sp>
      <p:sp>
        <p:nvSpPr>
          <p:cNvPr id="3" name="Espace réservé du contenu 2"/>
          <p:cNvSpPr>
            <a:spLocks noGrp="1"/>
          </p:cNvSpPr>
          <p:nvPr>
            <p:ph idx="1"/>
          </p:nvPr>
        </p:nvSpPr>
        <p:spPr/>
        <p:txBody>
          <a:bodyPr>
            <a:normAutofit fontScale="92500"/>
          </a:bodyPr>
          <a:lstStyle/>
          <a:p>
            <a:pPr algn="just"/>
            <a:endParaRPr lang="fr-FR" sz="2800" dirty="0" smtClean="0"/>
          </a:p>
          <a:p>
            <a:pPr algn="just"/>
            <a:r>
              <a:rPr lang="fr-FR" sz="2600" dirty="0" smtClean="0"/>
              <a:t>La </a:t>
            </a:r>
            <a:r>
              <a:rPr lang="fr-FR" sz="2600" dirty="0"/>
              <a:t>cystite récidivante </a:t>
            </a:r>
            <a:r>
              <a:rPr lang="fr-FR" sz="2600" dirty="0" smtClean="0"/>
              <a:t> n’est pas considérée comme une infection urinaire compliquée si </a:t>
            </a:r>
            <a:r>
              <a:rPr lang="fr-FR" sz="2600" dirty="0"/>
              <a:t>la patiente ne présente pas de facteurs de </a:t>
            </a:r>
            <a:r>
              <a:rPr lang="fr-FR" sz="2600" dirty="0" smtClean="0"/>
              <a:t>risque:</a:t>
            </a:r>
          </a:p>
          <a:p>
            <a:pPr algn="just"/>
            <a:endParaRPr lang="fr-FR" sz="2800" dirty="0" smtClean="0"/>
          </a:p>
          <a:p>
            <a:pPr lvl="1" algn="just">
              <a:lnSpc>
                <a:spcPct val="80000"/>
              </a:lnSpc>
              <a:buFont typeface="Wingdings" pitchFamily="2" charset="2"/>
              <a:buChar char="§"/>
            </a:pPr>
            <a:r>
              <a:rPr lang="fr-FR" sz="2400" dirty="0"/>
              <a:t>une pathologie organique ou fonctionnelle de l’arbre urinaire (reflux, lithiase, insuffisance rénal, tumeur…). </a:t>
            </a:r>
          </a:p>
          <a:p>
            <a:pPr lvl="1" algn="just">
              <a:lnSpc>
                <a:spcPct val="80000"/>
              </a:lnSpc>
              <a:buFont typeface="Wingdings" pitchFamily="2" charset="2"/>
              <a:buChar char="§"/>
            </a:pPr>
            <a:r>
              <a:rPr lang="fr-FR" sz="2400" dirty="0"/>
              <a:t>un état pathologique comme le diabète ou l’immunodépression</a:t>
            </a:r>
          </a:p>
          <a:p>
            <a:pPr lvl="1" algn="just">
              <a:lnSpc>
                <a:spcPct val="80000"/>
              </a:lnSpc>
              <a:buFont typeface="Wingdings" pitchFamily="2" charset="2"/>
              <a:buChar char="§"/>
            </a:pPr>
            <a:r>
              <a:rPr lang="fr-FR" sz="2400" dirty="0"/>
              <a:t>un terrain physiologique : sexe masculin, grossesse, jeune enfant ou sujet âgés défini arbitrairement par plus de 65 ans ( il est conseillé de tenir compte de l’âge physiologique).</a:t>
            </a:r>
          </a:p>
          <a:p>
            <a:pPr marL="457200" lvl="1" indent="0" algn="just">
              <a:buNone/>
            </a:pPr>
            <a:r>
              <a:rPr lang="fr-FR" sz="2400" dirty="0" smtClean="0"/>
              <a:t> </a:t>
            </a:r>
            <a:endParaRPr lang="fr-FR" sz="2400" dirty="0"/>
          </a:p>
          <a:p>
            <a:endParaRPr lang="fr-FR" dirty="0"/>
          </a:p>
        </p:txBody>
      </p:sp>
    </p:spTree>
    <p:extLst>
      <p:ext uri="{BB962C8B-B14F-4D97-AF65-F5344CB8AC3E}">
        <p14:creationId xmlns:p14="http://schemas.microsoft.com/office/powerpoint/2010/main" val="15311324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Cystite compliquée</a:t>
            </a:r>
            <a:endParaRPr lang="fr-FR" b="1" dirty="0"/>
          </a:p>
        </p:txBody>
      </p:sp>
      <p:sp>
        <p:nvSpPr>
          <p:cNvPr id="3" name="Espace réservé du contenu 2"/>
          <p:cNvSpPr>
            <a:spLocks noGrp="1"/>
          </p:cNvSpPr>
          <p:nvPr>
            <p:ph idx="1"/>
          </p:nvPr>
        </p:nvSpPr>
        <p:spPr>
          <a:xfrm>
            <a:off x="457200" y="1628800"/>
            <a:ext cx="8229600" cy="4853136"/>
          </a:xfrm>
        </p:spPr>
        <p:txBody>
          <a:bodyPr>
            <a:normAutofit fontScale="55000" lnSpcReduction="20000"/>
          </a:bodyPr>
          <a:lstStyle/>
          <a:p>
            <a:pPr marL="0" indent="0">
              <a:buNone/>
            </a:pPr>
            <a:r>
              <a:rPr lang="fr-FR" dirty="0" smtClean="0"/>
              <a:t>• </a:t>
            </a:r>
            <a:r>
              <a:rPr lang="fr-FR" b="1" i="1" dirty="0"/>
              <a:t>Traitement probabiliste</a:t>
            </a:r>
            <a:r>
              <a:rPr lang="fr-FR" i="1" dirty="0"/>
              <a:t>, s’il ne peut être différé dans l’attente de l’antibiogramme </a:t>
            </a:r>
            <a:r>
              <a:rPr lang="fr-FR" dirty="0"/>
              <a:t>:</a:t>
            </a:r>
          </a:p>
          <a:p>
            <a:pPr marL="457200" lvl="1" indent="0">
              <a:buNone/>
            </a:pPr>
            <a:r>
              <a:rPr lang="fr-FR" dirty="0"/>
              <a:t>- en 1</a:t>
            </a:r>
            <a:r>
              <a:rPr lang="fr-FR" baseline="30000" dirty="0"/>
              <a:t>ère</a:t>
            </a:r>
            <a:r>
              <a:rPr lang="fr-FR" dirty="0"/>
              <a:t> intention : </a:t>
            </a:r>
            <a:r>
              <a:rPr lang="fr-FR" dirty="0" err="1"/>
              <a:t>nitrofurantoïne</a:t>
            </a:r>
            <a:r>
              <a:rPr lang="fr-FR" dirty="0"/>
              <a:t> </a:t>
            </a:r>
          </a:p>
          <a:p>
            <a:pPr marL="457200" lvl="1" indent="0">
              <a:buNone/>
            </a:pPr>
            <a:r>
              <a:rPr lang="fr-FR" dirty="0"/>
              <a:t>- en 2</a:t>
            </a:r>
            <a:r>
              <a:rPr lang="fr-FR" baseline="30000" dirty="0"/>
              <a:t>ème</a:t>
            </a:r>
            <a:r>
              <a:rPr lang="fr-FR" dirty="0"/>
              <a:t> intention :</a:t>
            </a:r>
          </a:p>
          <a:p>
            <a:pPr marL="914400" lvl="2" indent="0">
              <a:buNone/>
            </a:pPr>
            <a:r>
              <a:rPr lang="fr-FR" dirty="0"/>
              <a:t>- </a:t>
            </a:r>
            <a:r>
              <a:rPr lang="fr-FR" dirty="0" err="1"/>
              <a:t>céfixime</a:t>
            </a:r>
            <a:r>
              <a:rPr lang="fr-FR" dirty="0"/>
              <a:t>,</a:t>
            </a:r>
          </a:p>
          <a:p>
            <a:pPr lvl="2">
              <a:buFontTx/>
              <a:buChar char="-"/>
            </a:pPr>
            <a:r>
              <a:rPr lang="fr-FR" dirty="0" smtClean="0"/>
              <a:t>ou </a:t>
            </a:r>
            <a:r>
              <a:rPr lang="fr-FR" dirty="0" err="1"/>
              <a:t>fluoroquinolone</a:t>
            </a:r>
            <a:r>
              <a:rPr lang="fr-FR" dirty="0"/>
              <a:t> (ciprofloxacine, </a:t>
            </a:r>
            <a:r>
              <a:rPr lang="fr-FR" dirty="0" err="1"/>
              <a:t>ofloxacine</a:t>
            </a:r>
            <a:r>
              <a:rPr lang="fr-FR" dirty="0"/>
              <a:t>, voire </a:t>
            </a:r>
            <a:r>
              <a:rPr lang="fr-FR" dirty="0" err="1"/>
              <a:t>énoxacine</a:t>
            </a:r>
            <a:r>
              <a:rPr lang="fr-FR" dirty="0"/>
              <a:t>, </a:t>
            </a:r>
            <a:r>
              <a:rPr lang="fr-FR" dirty="0" err="1"/>
              <a:t>loméfloxacine</a:t>
            </a:r>
            <a:r>
              <a:rPr lang="fr-FR" dirty="0"/>
              <a:t>, </a:t>
            </a:r>
            <a:r>
              <a:rPr lang="fr-FR" dirty="0" err="1"/>
              <a:t>norfloxacine</a:t>
            </a:r>
            <a:r>
              <a:rPr lang="fr-FR" dirty="0" smtClean="0"/>
              <a:t>)</a:t>
            </a:r>
          </a:p>
          <a:p>
            <a:pPr lvl="2">
              <a:buFontTx/>
              <a:buChar char="-"/>
            </a:pPr>
            <a:endParaRPr lang="fr-FR" dirty="0"/>
          </a:p>
          <a:p>
            <a:pPr marL="0" indent="0">
              <a:buNone/>
            </a:pPr>
            <a:r>
              <a:rPr lang="fr-FR" dirty="0"/>
              <a:t>• </a:t>
            </a:r>
            <a:r>
              <a:rPr lang="fr-FR" b="1" i="1" dirty="0"/>
              <a:t>Traitement après obtention de l’antibiogramme, </a:t>
            </a:r>
            <a:r>
              <a:rPr lang="fr-FR" i="1" dirty="0"/>
              <a:t>s’il peut être différé de 48h </a:t>
            </a:r>
            <a:r>
              <a:rPr lang="fr-FR" dirty="0"/>
              <a:t>:</a:t>
            </a:r>
          </a:p>
          <a:p>
            <a:pPr marL="457200" lvl="1" indent="0">
              <a:buNone/>
            </a:pPr>
            <a:r>
              <a:rPr lang="fr-FR" dirty="0"/>
              <a:t>- amoxicilline,</a:t>
            </a:r>
          </a:p>
          <a:p>
            <a:pPr marL="457200" lvl="1" indent="0">
              <a:buNone/>
            </a:pPr>
            <a:r>
              <a:rPr lang="fr-FR" dirty="0"/>
              <a:t>- ou amoxicilline-acide clavulanique,</a:t>
            </a:r>
          </a:p>
          <a:p>
            <a:pPr marL="457200" lvl="1" indent="0">
              <a:buNone/>
            </a:pPr>
            <a:r>
              <a:rPr lang="fr-FR" dirty="0"/>
              <a:t>- ou </a:t>
            </a:r>
            <a:r>
              <a:rPr lang="fr-FR" dirty="0" err="1"/>
              <a:t>céfixime</a:t>
            </a:r>
            <a:r>
              <a:rPr lang="fr-FR" dirty="0"/>
              <a:t>,</a:t>
            </a:r>
          </a:p>
          <a:p>
            <a:pPr marL="457200" lvl="1" indent="0">
              <a:buNone/>
            </a:pPr>
            <a:r>
              <a:rPr lang="fr-FR" dirty="0"/>
              <a:t>- ou </a:t>
            </a:r>
            <a:r>
              <a:rPr lang="fr-FR" dirty="0" err="1"/>
              <a:t>fluoroquinolone</a:t>
            </a:r>
            <a:r>
              <a:rPr lang="fr-FR" dirty="0"/>
              <a:t> (ciprofloxacine, </a:t>
            </a:r>
            <a:r>
              <a:rPr lang="fr-FR" dirty="0" err="1"/>
              <a:t>ofloxacine</a:t>
            </a:r>
            <a:r>
              <a:rPr lang="fr-FR" dirty="0"/>
              <a:t>, voire </a:t>
            </a:r>
            <a:r>
              <a:rPr lang="fr-FR" dirty="0" err="1"/>
              <a:t>énoxacine</a:t>
            </a:r>
            <a:r>
              <a:rPr lang="fr-FR" dirty="0"/>
              <a:t>, </a:t>
            </a:r>
            <a:r>
              <a:rPr lang="fr-FR" dirty="0" err="1"/>
              <a:t>loméfloxacine</a:t>
            </a:r>
            <a:r>
              <a:rPr lang="fr-FR" dirty="0"/>
              <a:t>, </a:t>
            </a:r>
            <a:r>
              <a:rPr lang="fr-FR" dirty="0" err="1"/>
              <a:t>norfloxacine</a:t>
            </a:r>
            <a:r>
              <a:rPr lang="fr-FR" dirty="0"/>
              <a:t>),</a:t>
            </a:r>
          </a:p>
          <a:p>
            <a:pPr marL="457200" lvl="1" indent="0">
              <a:buNone/>
            </a:pPr>
            <a:r>
              <a:rPr lang="fr-FR" dirty="0"/>
              <a:t>- ou </a:t>
            </a:r>
            <a:r>
              <a:rPr lang="fr-FR" dirty="0" err="1"/>
              <a:t>nitrofurantoïne</a:t>
            </a:r>
            <a:r>
              <a:rPr lang="fr-FR" dirty="0"/>
              <a:t>,</a:t>
            </a:r>
          </a:p>
          <a:p>
            <a:pPr marL="457200" lvl="1" indent="0">
              <a:buNone/>
            </a:pPr>
            <a:r>
              <a:rPr lang="fr-FR" dirty="0"/>
              <a:t>- ou </a:t>
            </a:r>
            <a:r>
              <a:rPr lang="fr-FR" dirty="0" err="1"/>
              <a:t>pivmecillinam</a:t>
            </a:r>
            <a:r>
              <a:rPr lang="fr-FR" dirty="0"/>
              <a:t>,</a:t>
            </a:r>
          </a:p>
          <a:p>
            <a:pPr lvl="1">
              <a:buFontTx/>
              <a:buChar char="-"/>
            </a:pPr>
            <a:r>
              <a:rPr lang="fr-FR" dirty="0" smtClean="0"/>
              <a:t>ou </a:t>
            </a:r>
            <a:r>
              <a:rPr lang="fr-FR" dirty="0" err="1" smtClean="0"/>
              <a:t>triméthoprime-sulfaméthoxazole</a:t>
            </a:r>
            <a:r>
              <a:rPr lang="fr-FR" dirty="0" smtClean="0"/>
              <a:t>.</a:t>
            </a:r>
          </a:p>
          <a:p>
            <a:pPr lvl="1">
              <a:buFontTx/>
              <a:buChar char="-"/>
            </a:pPr>
            <a:endParaRPr lang="fr-FR" dirty="0"/>
          </a:p>
          <a:p>
            <a:pPr marL="0" indent="0">
              <a:buNone/>
            </a:pPr>
            <a:r>
              <a:rPr lang="fr-FR" i="1" dirty="0"/>
              <a:t>Durée totale de traitement </a:t>
            </a:r>
            <a:r>
              <a:rPr lang="fr-FR" dirty="0"/>
              <a:t>: </a:t>
            </a:r>
            <a:r>
              <a:rPr lang="fr-FR" dirty="0" smtClean="0"/>
              <a:t>5 </a:t>
            </a:r>
            <a:r>
              <a:rPr lang="fr-FR" dirty="0"/>
              <a:t>jours, sauf pour la </a:t>
            </a:r>
            <a:r>
              <a:rPr lang="fr-FR" dirty="0" err="1"/>
              <a:t>nitrofurantoïne</a:t>
            </a:r>
            <a:r>
              <a:rPr lang="fr-FR" dirty="0"/>
              <a:t> </a:t>
            </a:r>
            <a:r>
              <a:rPr lang="fr-FR" dirty="0" smtClean="0"/>
              <a:t>(7 </a:t>
            </a:r>
            <a:r>
              <a:rPr lang="fr-FR" dirty="0"/>
              <a:t>jours). </a:t>
            </a:r>
          </a:p>
        </p:txBody>
      </p:sp>
    </p:spTree>
    <p:extLst>
      <p:ext uri="{BB962C8B-B14F-4D97-AF65-F5344CB8AC3E}">
        <p14:creationId xmlns:p14="http://schemas.microsoft.com/office/powerpoint/2010/main" val="108941073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4. Infections respiratoires hautes</a:t>
            </a:r>
            <a:endParaRPr lang="fr-FR" b="1" dirty="0"/>
          </a:p>
        </p:txBody>
      </p:sp>
      <p:sp>
        <p:nvSpPr>
          <p:cNvPr id="3" name="Espace réservé du contenu 2"/>
          <p:cNvSpPr>
            <a:spLocks noGrp="1"/>
          </p:cNvSpPr>
          <p:nvPr>
            <p:ph idx="1"/>
          </p:nvPr>
        </p:nvSpPr>
        <p:spPr/>
        <p:txBody>
          <a:bodyPr>
            <a:normAutofit/>
          </a:bodyPr>
          <a:lstStyle/>
          <a:p>
            <a:pPr algn="just"/>
            <a:r>
              <a:rPr lang="fr-FR" sz="2400" dirty="0" smtClean="0"/>
              <a:t>L’antibiothérapie de première intention des otites aiguës et des sinusites maxillaires aiguës est l’amoxicilline car les souches de pneumocoques et d’</a:t>
            </a:r>
            <a:r>
              <a:rPr lang="fr-FR" sz="2400" i="1" dirty="0" err="1" smtClean="0"/>
              <a:t>Haemophilus</a:t>
            </a:r>
            <a:r>
              <a:rPr lang="fr-FR" sz="2400" i="1" dirty="0" smtClean="0"/>
              <a:t> </a:t>
            </a:r>
            <a:r>
              <a:rPr lang="fr-FR" sz="2400" i="1" dirty="0" err="1" smtClean="0"/>
              <a:t>influenzae</a:t>
            </a:r>
            <a:r>
              <a:rPr lang="fr-FR" sz="2400" dirty="0" smtClean="0"/>
              <a:t> sont actuellement régulièrement sensibles.</a:t>
            </a:r>
          </a:p>
          <a:p>
            <a:pPr algn="just"/>
            <a:endParaRPr lang="fr-FR" sz="2800" dirty="0" smtClean="0"/>
          </a:p>
          <a:p>
            <a:pPr marL="971550" lvl="1" indent="-514350">
              <a:buFont typeface="+mj-lt"/>
              <a:buAutoNum type="arabicPeriod"/>
            </a:pPr>
            <a:r>
              <a:rPr lang="fr-FR" sz="2400" dirty="0" smtClean="0"/>
              <a:t>C’est vrai</a:t>
            </a:r>
          </a:p>
          <a:p>
            <a:pPr marL="971550" lvl="1" indent="-514350">
              <a:buFont typeface="+mj-lt"/>
              <a:buAutoNum type="arabicPeriod"/>
            </a:pPr>
            <a:r>
              <a:rPr lang="fr-FR" sz="2400" dirty="0" smtClean="0"/>
              <a:t>C’est faux (il est préférable de prescrire une association amoxicilline-acide clavulanique)  </a:t>
            </a:r>
            <a:endParaRPr lang="fr-FR" sz="2400" dirty="0"/>
          </a:p>
        </p:txBody>
      </p:sp>
    </p:spTree>
    <p:extLst>
      <p:ext uri="{BB962C8B-B14F-4D97-AF65-F5344CB8AC3E}">
        <p14:creationId xmlns:p14="http://schemas.microsoft.com/office/powerpoint/2010/main" val="34117942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4. Infections respiratoires hautes</a:t>
            </a:r>
            <a:endParaRPr lang="fr-FR" b="1" dirty="0"/>
          </a:p>
        </p:txBody>
      </p:sp>
      <p:sp>
        <p:nvSpPr>
          <p:cNvPr id="3" name="Espace réservé du contenu 2"/>
          <p:cNvSpPr>
            <a:spLocks noGrp="1"/>
          </p:cNvSpPr>
          <p:nvPr>
            <p:ph idx="1"/>
          </p:nvPr>
        </p:nvSpPr>
        <p:spPr/>
        <p:txBody>
          <a:bodyPr>
            <a:normAutofit/>
          </a:bodyPr>
          <a:lstStyle/>
          <a:p>
            <a:pPr algn="just"/>
            <a:r>
              <a:rPr lang="fr-FR" sz="2400" dirty="0" smtClean="0"/>
              <a:t>L’antibiothérapie de première intention des otites aiguës et des sinusites maxillaires aiguës est l’amoxicilline car les souches de pneumocoques et d’</a:t>
            </a:r>
            <a:r>
              <a:rPr lang="fr-FR" sz="2400" i="1" dirty="0" err="1" smtClean="0"/>
              <a:t>Haemophilus</a:t>
            </a:r>
            <a:r>
              <a:rPr lang="fr-FR" sz="2400" i="1" dirty="0" smtClean="0"/>
              <a:t> </a:t>
            </a:r>
            <a:r>
              <a:rPr lang="fr-FR" sz="2400" i="1" dirty="0" err="1" smtClean="0"/>
              <a:t>influenzae</a:t>
            </a:r>
            <a:r>
              <a:rPr lang="fr-FR" sz="2400" dirty="0" smtClean="0"/>
              <a:t> sont actuellement régulièrement sensibles.</a:t>
            </a:r>
          </a:p>
          <a:p>
            <a:pPr algn="just"/>
            <a:endParaRPr lang="fr-FR" sz="2800" dirty="0" smtClean="0"/>
          </a:p>
          <a:p>
            <a:pPr marL="971550" lvl="1" indent="-514350">
              <a:buFont typeface="+mj-lt"/>
              <a:buAutoNum type="arabicPeriod"/>
            </a:pPr>
            <a:r>
              <a:rPr lang="fr-FR" sz="2400" dirty="0" smtClean="0">
                <a:solidFill>
                  <a:schemeClr val="bg1"/>
                </a:solidFill>
              </a:rPr>
              <a:t>C’est vrai</a:t>
            </a:r>
          </a:p>
          <a:p>
            <a:pPr marL="971550" lvl="1" indent="-514350">
              <a:buFont typeface="+mj-lt"/>
              <a:buAutoNum type="arabicPeriod"/>
            </a:pPr>
            <a:r>
              <a:rPr lang="fr-FR" sz="2400" dirty="0" smtClean="0"/>
              <a:t>C’est faux (il est préférable de prescrire une association amoxicilline-acide clavulanique)  </a:t>
            </a:r>
            <a:endParaRPr lang="fr-FR" sz="2400" dirty="0"/>
          </a:p>
        </p:txBody>
      </p:sp>
    </p:spTree>
    <p:extLst>
      <p:ext uri="{BB962C8B-B14F-4D97-AF65-F5344CB8AC3E}">
        <p14:creationId xmlns:p14="http://schemas.microsoft.com/office/powerpoint/2010/main" val="233721458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b="1" dirty="0" smtClean="0"/>
              <a:t>4.1 Otite Moyenne Aiguë (OMA)</a:t>
            </a:r>
          </a:p>
        </p:txBody>
      </p:sp>
      <p:sp>
        <p:nvSpPr>
          <p:cNvPr id="1027" name="Rectangle 3"/>
          <p:cNvSpPr>
            <a:spLocks noGrp="1" noChangeArrowheads="1"/>
          </p:cNvSpPr>
          <p:nvPr>
            <p:ph type="body" idx="1"/>
          </p:nvPr>
        </p:nvSpPr>
        <p:spPr bwMode="auto">
          <a:xfrm>
            <a:off x="539552" y="1340768"/>
            <a:ext cx="8075240" cy="5000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lnSpc>
                <a:spcPct val="80000"/>
              </a:lnSpc>
            </a:pPr>
            <a:endParaRPr lang="fr-FR" sz="2400" dirty="0" smtClean="0"/>
          </a:p>
          <a:p>
            <a:pPr marL="0" indent="0" algn="just">
              <a:lnSpc>
                <a:spcPct val="80000"/>
              </a:lnSpc>
              <a:buNone/>
            </a:pPr>
            <a:r>
              <a:rPr lang="fr-FR" sz="2200" dirty="0" smtClean="0"/>
              <a:t>Zoé, 16 mois, en crèche depuis un an.</a:t>
            </a:r>
          </a:p>
          <a:p>
            <a:pPr marL="0" indent="0" algn="just">
              <a:lnSpc>
                <a:spcPct val="80000"/>
              </a:lnSpc>
              <a:buNone/>
            </a:pPr>
            <a:r>
              <a:rPr lang="fr-FR" sz="2200" dirty="0" smtClean="0"/>
              <a:t>Zoé semble se plaindre de l’oreille droite depuis 24 heures.</a:t>
            </a:r>
          </a:p>
          <a:p>
            <a:pPr marL="0" indent="0" algn="just">
              <a:lnSpc>
                <a:spcPct val="80000"/>
              </a:lnSpc>
              <a:buNone/>
            </a:pPr>
            <a:r>
              <a:rPr lang="fr-FR" sz="2200" dirty="0" smtClean="0"/>
              <a:t>Température ce jour à 39°C.</a:t>
            </a:r>
          </a:p>
          <a:p>
            <a:pPr marL="0" indent="0" algn="just">
              <a:lnSpc>
                <a:spcPct val="80000"/>
              </a:lnSpc>
              <a:buNone/>
            </a:pPr>
            <a:r>
              <a:rPr lang="fr-FR" sz="2200" dirty="0" smtClean="0"/>
              <a:t>Zoé est actuellement traitée pour une rhinopharyngite aiguë (aucun antibiotique automatique n’a été prescrit)</a:t>
            </a:r>
          </a:p>
          <a:p>
            <a:pPr marL="0" indent="0" algn="just">
              <a:lnSpc>
                <a:spcPct val="80000"/>
              </a:lnSpc>
              <a:buNone/>
            </a:pPr>
            <a:endParaRPr lang="fr-FR" sz="2200" dirty="0" smtClean="0"/>
          </a:p>
          <a:p>
            <a:pPr marL="0" indent="0" algn="just">
              <a:lnSpc>
                <a:spcPct val="80000"/>
              </a:lnSpc>
              <a:buNone/>
            </a:pPr>
            <a:r>
              <a:rPr lang="fr-FR" sz="2200" dirty="0" smtClean="0"/>
              <a:t>A l’examen physique: </a:t>
            </a:r>
          </a:p>
          <a:p>
            <a:pPr marL="0" indent="0" algn="just">
              <a:lnSpc>
                <a:spcPct val="80000"/>
              </a:lnSpc>
              <a:buNone/>
            </a:pPr>
            <a:r>
              <a:rPr lang="fr-FR" sz="2200" dirty="0" smtClean="0"/>
              <a:t>- tympan bombant à droite, tympan gauche normal</a:t>
            </a:r>
          </a:p>
          <a:p>
            <a:pPr marL="0" indent="0" algn="just">
              <a:lnSpc>
                <a:spcPct val="80000"/>
              </a:lnSpc>
              <a:buNone/>
            </a:pPr>
            <a:r>
              <a:rPr lang="fr-FR" sz="2200" dirty="0" smtClean="0"/>
              <a:t>- sérosités muco-purulentes dans les fosses nasales</a:t>
            </a:r>
          </a:p>
          <a:p>
            <a:pPr marL="0" indent="0" algn="just">
              <a:lnSpc>
                <a:spcPct val="80000"/>
              </a:lnSpc>
              <a:buNone/>
            </a:pPr>
            <a:r>
              <a:rPr lang="fr-FR" sz="2200" dirty="0" smtClean="0"/>
              <a:t>- examen de l’oropharynx sans particularité</a:t>
            </a:r>
          </a:p>
          <a:p>
            <a:pPr marL="0" indent="0">
              <a:lnSpc>
                <a:spcPct val="80000"/>
              </a:lnSpc>
              <a:buNone/>
            </a:pPr>
            <a:endParaRPr lang="fr-FR" sz="2400" dirty="0" smtClean="0"/>
          </a:p>
        </p:txBody>
      </p:sp>
    </p:spTree>
    <p:extLst>
      <p:ext uri="{BB962C8B-B14F-4D97-AF65-F5344CB8AC3E}">
        <p14:creationId xmlns:p14="http://schemas.microsoft.com/office/powerpoint/2010/main" val="61831021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8232" y="216803"/>
            <a:ext cx="5292080" cy="64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3429000"/>
            <a:ext cx="8229600" cy="133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169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1143000"/>
          </a:xfrm>
        </p:spPr>
        <p:txBody>
          <a:bodyPr>
            <a:normAutofit fontScale="90000"/>
          </a:bodyPr>
          <a:lstStyle/>
          <a:p>
            <a:r>
              <a:rPr lang="fr-FR" b="1" dirty="0" smtClean="0"/>
              <a:t>Consommation d’antibiotiques en France</a:t>
            </a:r>
            <a:endParaRPr lang="fr-FR" b="1"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723"/>
          <a:stretch/>
        </p:blipFill>
        <p:spPr bwMode="auto">
          <a:xfrm>
            <a:off x="539552" y="1628800"/>
            <a:ext cx="7776864" cy="434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7519657" y="5589240"/>
            <a:ext cx="652743" cy="369332"/>
          </a:xfrm>
          <a:prstGeom prst="rect">
            <a:avLst/>
          </a:prstGeom>
          <a:noFill/>
        </p:spPr>
        <p:txBody>
          <a:bodyPr wrap="none" rtlCol="0">
            <a:spAutoFit/>
          </a:bodyPr>
          <a:lstStyle/>
          <a:p>
            <a:r>
              <a:rPr lang="fr-FR" dirty="0" smtClean="0"/>
              <a:t>2009</a:t>
            </a:r>
            <a:endParaRPr lang="fr-FR" dirty="0"/>
          </a:p>
        </p:txBody>
      </p:sp>
    </p:spTree>
    <p:extLst>
      <p:ext uri="{BB962C8B-B14F-4D97-AF65-F5344CB8AC3E}">
        <p14:creationId xmlns:p14="http://schemas.microsoft.com/office/powerpoint/2010/main" val="297019303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smtClean="0"/>
          </a:p>
        </p:txBody>
      </p:sp>
      <p:sp>
        <p:nvSpPr>
          <p:cNvPr id="205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fr-FR" dirty="0" smtClean="0"/>
              <a:t>Il faut traiter Zoé par antibiotique</a:t>
            </a:r>
          </a:p>
          <a:p>
            <a:endParaRPr lang="fr-FR" dirty="0"/>
          </a:p>
          <a:p>
            <a:pPr marL="914400" lvl="1" indent="-457200">
              <a:buFont typeface="+mj-lt"/>
              <a:buAutoNum type="arabicPeriod"/>
            </a:pPr>
            <a:r>
              <a:rPr lang="fr-FR" dirty="0" smtClean="0"/>
              <a:t>Vrai</a:t>
            </a:r>
          </a:p>
          <a:p>
            <a:pPr marL="914400" lvl="1" indent="-457200">
              <a:buFont typeface="+mj-lt"/>
              <a:buAutoNum type="arabicPeriod"/>
            </a:pPr>
            <a:r>
              <a:rPr lang="fr-FR" dirty="0" smtClean="0"/>
              <a:t>Faux </a:t>
            </a:r>
          </a:p>
          <a:p>
            <a:endParaRPr lang="fr-FR" sz="2800" dirty="0" smtClean="0">
              <a:solidFill>
                <a:srgbClr val="505050"/>
              </a:solidFill>
            </a:endParaRPr>
          </a:p>
        </p:txBody>
      </p:sp>
    </p:spTree>
    <p:extLst>
      <p:ext uri="{BB962C8B-B14F-4D97-AF65-F5344CB8AC3E}">
        <p14:creationId xmlns:p14="http://schemas.microsoft.com/office/powerpoint/2010/main" val="849694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smtClean="0"/>
          </a:p>
        </p:txBody>
      </p:sp>
      <p:sp>
        <p:nvSpPr>
          <p:cNvPr id="2051"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fr-FR" dirty="0" smtClean="0"/>
              <a:t>Il faut traiter Zoé par antibiotique</a:t>
            </a:r>
          </a:p>
          <a:p>
            <a:endParaRPr lang="fr-FR" dirty="0"/>
          </a:p>
          <a:p>
            <a:pPr marL="914400" lvl="1" indent="-457200">
              <a:buFont typeface="+mj-lt"/>
              <a:buAutoNum type="arabicPeriod"/>
            </a:pPr>
            <a:r>
              <a:rPr lang="fr-FR" dirty="0" smtClean="0">
                <a:solidFill>
                  <a:schemeClr val="bg1"/>
                </a:solidFill>
              </a:rPr>
              <a:t>Vrai</a:t>
            </a:r>
          </a:p>
          <a:p>
            <a:pPr marL="914400" lvl="1" indent="-457200">
              <a:buFont typeface="+mj-lt"/>
              <a:buAutoNum type="arabicPeriod"/>
            </a:pPr>
            <a:r>
              <a:rPr lang="fr-FR" dirty="0" smtClean="0"/>
              <a:t>Faux </a:t>
            </a:r>
          </a:p>
          <a:p>
            <a:endParaRPr lang="fr-FR" sz="2800" dirty="0" smtClean="0">
              <a:solidFill>
                <a:srgbClr val="505050"/>
              </a:solidFill>
            </a:endParaRPr>
          </a:p>
        </p:txBody>
      </p:sp>
    </p:spTree>
    <p:extLst>
      <p:ext uri="{BB962C8B-B14F-4D97-AF65-F5344CB8AC3E}">
        <p14:creationId xmlns:p14="http://schemas.microsoft.com/office/powerpoint/2010/main" val="28224226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b="1" dirty="0" smtClean="0"/>
              <a:t>Antibiothérapie des OMA</a:t>
            </a:r>
          </a:p>
        </p:txBody>
      </p:sp>
      <mc:AlternateContent xmlns:mc="http://schemas.openxmlformats.org/markup-compatibility/2006" xmlns:a14="http://schemas.microsoft.com/office/drawing/2010/main">
        <mc:Choice Requires="a14">
          <p:sp>
            <p:nvSpPr>
              <p:cNvPr id="7171" name="Rectangle 3"/>
              <p:cNvSpPr>
                <a:spLocks noGrp="1" noChangeArrowheads="1"/>
              </p:cNvSpPr>
              <p:nvPr>
                <p:ph type="body" idx="1"/>
              </p:nvPr>
            </p:nvSpPr>
            <p:spPr bwMode="auto">
              <a:xfrm>
                <a:off x="251520" y="1600200"/>
                <a:ext cx="8640960" cy="4525963"/>
              </a:xfrm>
              <a:noFill/>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fr-FR" sz="2800" dirty="0" smtClean="0"/>
                  <a:t>Indications:</a:t>
                </a:r>
              </a:p>
              <a:p>
                <a:pPr lvl="1"/>
                <a:r>
                  <a:rPr lang="fr-FR" sz="2400" dirty="0" smtClean="0"/>
                  <a:t>&lt; 2 ans</a:t>
                </a:r>
              </a:p>
              <a:p>
                <a:pPr lvl="1"/>
                <a14:m>
                  <m:oMath xmlns:m="http://schemas.openxmlformats.org/officeDocument/2006/math" xmlns="">
                    <m:r>
                      <a:rPr lang="fr-FR" sz="2400" i="1">
                        <a:latin typeface="Cambria Math"/>
                      </a:rPr>
                      <m:t>≥</m:t>
                    </m:r>
                  </m:oMath>
                </a14:m>
                <a:r>
                  <a:rPr lang="fr-FR" sz="2400" dirty="0" smtClean="0"/>
                  <a:t> 2 ans et forme hyperalgique et/ou fièvre intense</a:t>
                </a:r>
              </a:p>
              <a:p>
                <a:pPr lvl="1"/>
                <a:endParaRPr lang="fr-FR" sz="2400" dirty="0" smtClean="0"/>
              </a:p>
              <a:p>
                <a:r>
                  <a:rPr lang="fr-FR" sz="2800" dirty="0" smtClean="0"/>
                  <a:t>Abstention en 1</a:t>
                </a:r>
                <a:r>
                  <a:rPr lang="fr-FR" sz="2800" baseline="30000" dirty="0" smtClean="0"/>
                  <a:t>ère</a:t>
                </a:r>
                <a:r>
                  <a:rPr lang="fr-FR" sz="2800" dirty="0" smtClean="0"/>
                  <a:t> intention si :</a:t>
                </a:r>
              </a:p>
              <a:p>
                <a:pPr lvl="1"/>
                <a14:m>
                  <m:oMath xmlns:m="http://schemas.openxmlformats.org/officeDocument/2006/math" xmlns="">
                    <m:r>
                      <a:rPr lang="fr-FR" sz="2400" i="1">
                        <a:latin typeface="Cambria Math"/>
                      </a:rPr>
                      <m:t>≥</m:t>
                    </m:r>
                  </m:oMath>
                </a14:m>
                <a:r>
                  <a:rPr lang="fr-FR" sz="2400" dirty="0"/>
                  <a:t> </a:t>
                </a:r>
                <a:r>
                  <a:rPr lang="fr-FR" sz="2400" dirty="0" smtClean="0"/>
                  <a:t>2 ans, peu symptomatique (et réévaluation à 48-72h)</a:t>
                </a:r>
              </a:p>
              <a:p>
                <a:pPr lvl="1"/>
                <a:r>
                  <a:rPr lang="fr-FR" sz="2400" dirty="0" smtClean="0"/>
                  <a:t>Tympans congestifs respect des reliefs sans bombement (réévaluation si </a:t>
                </a:r>
                <a:r>
                  <a:rPr lang="el-GR" sz="2400" dirty="0" smtClean="0">
                    <a:cs typeface="Times New Roman" pitchFamily="18" charset="0"/>
                  </a:rPr>
                  <a:t>Σ</a:t>
                </a:r>
                <a:r>
                  <a:rPr lang="fr-FR" sz="2400" dirty="0" smtClean="0">
                    <a:cs typeface="Times New Roman" pitchFamily="18" charset="0"/>
                  </a:rPr>
                  <a:t> &gt; 3 j)</a:t>
                </a:r>
                <a:endParaRPr lang="el-GR" sz="2400" dirty="0" smtClean="0">
                  <a:cs typeface="Times New Roman" pitchFamily="18" charset="0"/>
                </a:endParaRPr>
              </a:p>
            </p:txBody>
          </p:sp>
        </mc:Choice>
        <mc:Fallback xmlns="">
          <p:sp>
            <p:nvSpPr>
              <p:cNvPr id="7171" name="Rectangle 3"/>
              <p:cNvSpPr>
                <a:spLocks noGrp="1" noRot="1" noChangeAspect="1" noMove="1" noResize="1" noEditPoints="1" noAdjustHandles="1" noChangeArrowheads="1" noChangeShapeType="1" noTextEdit="1"/>
              </p:cNvSpPr>
              <p:nvPr>
                <p:ph type="body" idx="1"/>
              </p:nvPr>
            </p:nvSpPr>
            <p:spPr bwMode="auto">
              <a:xfrm>
                <a:off x="251520" y="1600200"/>
                <a:ext cx="8640960" cy="4525963"/>
              </a:xfrm>
              <a:blipFill rotWithShape="1">
                <a:blip r:embed="rId2"/>
                <a:stretch>
                  <a:fillRect l="-1199" t="-1213"/>
                </a:stretch>
              </a:blip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spTree>
    <p:extLst>
      <p:ext uri="{BB962C8B-B14F-4D97-AF65-F5344CB8AC3E}">
        <p14:creationId xmlns:p14="http://schemas.microsoft.com/office/powerpoint/2010/main" val="21843346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body" idx="1"/>
          </p:nvPr>
        </p:nvSpPr>
        <p:spPr bwMode="auto">
          <a:xfrm>
            <a:off x="250825" y="836613"/>
            <a:ext cx="8713788" cy="452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buFontTx/>
              <a:buNone/>
              <a:defRPr/>
            </a:pPr>
            <a:r>
              <a:rPr lang="fr-FR" sz="3600" b="1" dirty="0" smtClean="0"/>
              <a:t>   Bactériologie des OMA</a:t>
            </a:r>
            <a:r>
              <a:rPr lang="fr-FR" dirty="0" smtClean="0"/>
              <a:t> :</a:t>
            </a:r>
          </a:p>
          <a:p>
            <a:pPr>
              <a:buFontTx/>
              <a:buNone/>
              <a:defRPr/>
            </a:pPr>
            <a:endParaRPr lang="fr-FR" dirty="0" smtClean="0"/>
          </a:p>
          <a:p>
            <a:pPr>
              <a:buFontTx/>
              <a:buNone/>
              <a:defRPr/>
            </a:pPr>
            <a:r>
              <a:rPr lang="fr-FR" sz="2400" dirty="0" smtClean="0"/>
              <a:t>                                                répartition         </a:t>
            </a:r>
            <a:r>
              <a:rPr lang="fr-FR" sz="2400" dirty="0" err="1" smtClean="0"/>
              <a:t>amox</a:t>
            </a:r>
            <a:r>
              <a:rPr lang="fr-FR" sz="2400" dirty="0" smtClean="0"/>
              <a:t>-R	        </a:t>
            </a:r>
            <a:r>
              <a:rPr lang="fr-FR" sz="2400" dirty="0" err="1" smtClean="0"/>
              <a:t>am.clav</a:t>
            </a:r>
            <a:r>
              <a:rPr lang="fr-FR" sz="2400" dirty="0" smtClean="0"/>
              <a:t>-R</a:t>
            </a:r>
          </a:p>
          <a:p>
            <a:pPr>
              <a:buFontTx/>
              <a:buNone/>
              <a:defRPr/>
            </a:pPr>
            <a:endParaRPr lang="fr-FR" sz="2400" dirty="0" smtClean="0"/>
          </a:p>
          <a:p>
            <a:pPr lvl="1">
              <a:defRPr/>
            </a:pPr>
            <a:r>
              <a:rPr lang="fr-FR" sz="2400" b="1" i="1" dirty="0" smtClean="0"/>
              <a:t>H. </a:t>
            </a:r>
            <a:r>
              <a:rPr lang="fr-FR" sz="2400" b="1" i="1" dirty="0" err="1" smtClean="0"/>
              <a:t>influenzae</a:t>
            </a:r>
            <a:r>
              <a:rPr lang="fr-FR" sz="2400" dirty="0" smtClean="0"/>
              <a:t> 		40-45%           15% (BL)         15% (PLP3)</a:t>
            </a:r>
          </a:p>
          <a:p>
            <a:pPr lvl="1">
              <a:defRPr/>
            </a:pPr>
            <a:r>
              <a:rPr lang="fr-FR" sz="2400" b="1" i="1" dirty="0" smtClean="0"/>
              <a:t>S. </a:t>
            </a:r>
            <a:r>
              <a:rPr lang="fr-FR" sz="2400" b="1" i="1" dirty="0" err="1" smtClean="0"/>
              <a:t>pneumoniae</a:t>
            </a:r>
            <a:r>
              <a:rPr lang="fr-FR" sz="2400" i="1" dirty="0" smtClean="0"/>
              <a:t>	</a:t>
            </a:r>
            <a:r>
              <a:rPr lang="fr-FR" sz="2400" dirty="0" smtClean="0"/>
              <a:t> 	25-30%	    5%		   5 %	</a:t>
            </a:r>
          </a:p>
          <a:p>
            <a:pPr lvl="1">
              <a:defRPr/>
            </a:pPr>
            <a:r>
              <a:rPr lang="fr-FR" sz="2400" i="1" dirty="0" smtClean="0"/>
              <a:t>B. </a:t>
            </a:r>
            <a:r>
              <a:rPr lang="fr-FR" sz="2400" i="1" dirty="0" err="1" smtClean="0"/>
              <a:t>catarrhalis</a:t>
            </a:r>
            <a:r>
              <a:rPr lang="fr-FR" sz="2400" dirty="0" smtClean="0"/>
              <a:t>		  5-10%		&gt;90%		&lt;10%</a:t>
            </a:r>
          </a:p>
          <a:p>
            <a:pPr lvl="1">
              <a:defRPr/>
            </a:pPr>
            <a:r>
              <a:rPr lang="fr-FR" sz="2400" dirty="0" smtClean="0"/>
              <a:t>Streptocoque A	  	  1-4%		   ---		   ---</a:t>
            </a:r>
          </a:p>
          <a:p>
            <a:pPr lvl="1">
              <a:defRPr/>
            </a:pPr>
            <a:r>
              <a:rPr lang="fr-FR" sz="2400" i="1" dirty="0" smtClean="0"/>
              <a:t>S. aureus</a:t>
            </a:r>
            <a:r>
              <a:rPr lang="fr-FR" sz="2400" dirty="0" smtClean="0"/>
              <a:t>		  1-4%		&gt;90%		  20%</a:t>
            </a:r>
          </a:p>
        </p:txBody>
      </p:sp>
      <p:sp>
        <p:nvSpPr>
          <p:cNvPr id="4099" name="Line 3"/>
          <p:cNvSpPr>
            <a:spLocks noChangeShapeType="1"/>
          </p:cNvSpPr>
          <p:nvPr/>
        </p:nvSpPr>
        <p:spPr bwMode="auto">
          <a:xfrm>
            <a:off x="611188" y="1916113"/>
            <a:ext cx="81375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0" name="Line 4"/>
          <p:cNvSpPr>
            <a:spLocks noChangeShapeType="1"/>
          </p:cNvSpPr>
          <p:nvPr/>
        </p:nvSpPr>
        <p:spPr bwMode="auto">
          <a:xfrm>
            <a:off x="611188" y="2565400"/>
            <a:ext cx="81375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01" name="Line 5"/>
          <p:cNvSpPr>
            <a:spLocks noChangeShapeType="1"/>
          </p:cNvSpPr>
          <p:nvPr/>
        </p:nvSpPr>
        <p:spPr bwMode="auto">
          <a:xfrm>
            <a:off x="611188" y="5661025"/>
            <a:ext cx="81375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ZoneTexte 1"/>
          <p:cNvSpPr txBox="1"/>
          <p:nvPr/>
        </p:nvSpPr>
        <p:spPr>
          <a:xfrm>
            <a:off x="611188" y="5733256"/>
            <a:ext cx="4889224" cy="369332"/>
          </a:xfrm>
          <a:prstGeom prst="rect">
            <a:avLst/>
          </a:prstGeom>
          <a:noFill/>
        </p:spPr>
        <p:txBody>
          <a:bodyPr wrap="none" rtlCol="0">
            <a:spAutoFit/>
          </a:bodyPr>
          <a:lstStyle/>
          <a:p>
            <a:r>
              <a:rPr lang="fr-FR" dirty="0" smtClean="0"/>
              <a:t>D’après les rapports d’activité des CNR 2008-2010</a:t>
            </a:r>
            <a:endParaRPr lang="fr-FR" dirty="0"/>
          </a:p>
        </p:txBody>
      </p:sp>
    </p:spTree>
    <p:extLst>
      <p:ext uri="{BB962C8B-B14F-4D97-AF65-F5344CB8AC3E}">
        <p14:creationId xmlns:p14="http://schemas.microsoft.com/office/powerpoint/2010/main" val="272286434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05" y="1916832"/>
            <a:ext cx="8710975" cy="2992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554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95536" y="1600200"/>
            <a:ext cx="8291264" cy="4525963"/>
          </a:xfrm>
        </p:spPr>
        <p:txBody>
          <a:bodyPr/>
          <a:lstStyle/>
          <a:p>
            <a:pPr algn="just"/>
            <a:r>
              <a:rPr lang="fr-FR" sz="2800" dirty="0" smtClean="0"/>
              <a:t>Quel est l’antibiotique recommandé pour le traitement d’une OMA en cas d’allergie aux béta-</a:t>
            </a:r>
            <a:r>
              <a:rPr lang="fr-FR" sz="2800" dirty="0" err="1" smtClean="0"/>
              <a:t>lactamines</a:t>
            </a:r>
            <a:r>
              <a:rPr lang="fr-FR" sz="2800" dirty="0" smtClean="0"/>
              <a:t> (pénicillines + céphalosporines) de l’enfant ?  </a:t>
            </a:r>
          </a:p>
          <a:p>
            <a:endParaRPr lang="fr-FR" dirty="0" smtClean="0"/>
          </a:p>
          <a:p>
            <a:pPr marL="1314450" lvl="2" indent="-457200">
              <a:buFont typeface="+mj-lt"/>
              <a:buAutoNum type="arabicPeriod"/>
            </a:pPr>
            <a:r>
              <a:rPr lang="fr-FR" dirty="0" err="1" smtClean="0"/>
              <a:t>Cotrimoxazole</a:t>
            </a:r>
            <a:r>
              <a:rPr lang="fr-FR" dirty="0" smtClean="0"/>
              <a:t> (BACTRIM®)</a:t>
            </a:r>
          </a:p>
          <a:p>
            <a:pPr marL="1314450" lvl="2" indent="-457200">
              <a:buFont typeface="+mj-lt"/>
              <a:buAutoNum type="arabicPeriod"/>
            </a:pPr>
            <a:r>
              <a:rPr lang="fr-FR" dirty="0" smtClean="0"/>
              <a:t>Pristinamycine (PYOSTACINE</a:t>
            </a:r>
            <a:r>
              <a:rPr lang="fr-FR" dirty="0"/>
              <a:t>®)</a:t>
            </a:r>
          </a:p>
          <a:p>
            <a:pPr marL="857250" lvl="2" indent="0">
              <a:buNone/>
            </a:pPr>
            <a:endParaRPr lang="fr-FR" dirty="0" smtClean="0"/>
          </a:p>
          <a:p>
            <a:pPr lvl="1"/>
            <a:endParaRPr lang="fr-FR" dirty="0"/>
          </a:p>
        </p:txBody>
      </p:sp>
    </p:spTree>
    <p:extLst>
      <p:ext uri="{BB962C8B-B14F-4D97-AF65-F5344CB8AC3E}">
        <p14:creationId xmlns:p14="http://schemas.microsoft.com/office/powerpoint/2010/main" val="42772504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395536" y="1600200"/>
            <a:ext cx="8291264" cy="4525963"/>
          </a:xfrm>
        </p:spPr>
        <p:txBody>
          <a:bodyPr/>
          <a:lstStyle/>
          <a:p>
            <a:pPr algn="just"/>
            <a:r>
              <a:rPr lang="fr-FR" sz="2800" dirty="0" smtClean="0"/>
              <a:t>Quel est l’antibiotique recommandé pour le traitement d’une OMA en cas d’allergie aux béta-</a:t>
            </a:r>
            <a:r>
              <a:rPr lang="fr-FR" sz="2800" dirty="0" err="1" smtClean="0"/>
              <a:t>lactamines</a:t>
            </a:r>
            <a:r>
              <a:rPr lang="fr-FR" sz="2800" dirty="0" smtClean="0"/>
              <a:t> (pénicillines + céphalosporines) de l’enfant ?  </a:t>
            </a:r>
          </a:p>
          <a:p>
            <a:endParaRPr lang="fr-FR" dirty="0" smtClean="0"/>
          </a:p>
          <a:p>
            <a:pPr marL="1314450" lvl="2" indent="-457200">
              <a:buFont typeface="+mj-lt"/>
              <a:buAutoNum type="arabicPeriod"/>
            </a:pPr>
            <a:r>
              <a:rPr lang="fr-FR" dirty="0" err="1" smtClean="0">
                <a:solidFill>
                  <a:schemeClr val="bg1"/>
                </a:solidFill>
              </a:rPr>
              <a:t>Cotrimoxazole</a:t>
            </a:r>
            <a:r>
              <a:rPr lang="fr-FR" dirty="0" smtClean="0">
                <a:solidFill>
                  <a:schemeClr val="bg1"/>
                </a:solidFill>
              </a:rPr>
              <a:t> (BACTRIM®)</a:t>
            </a:r>
          </a:p>
          <a:p>
            <a:pPr marL="1314450" lvl="2" indent="-457200">
              <a:buFont typeface="+mj-lt"/>
              <a:buAutoNum type="arabicPeriod"/>
            </a:pPr>
            <a:r>
              <a:rPr lang="fr-FR" dirty="0" smtClean="0"/>
              <a:t>Pristinamycine (PYOSTACINE</a:t>
            </a:r>
            <a:r>
              <a:rPr lang="fr-FR" dirty="0"/>
              <a:t>®)</a:t>
            </a:r>
          </a:p>
          <a:p>
            <a:pPr marL="857250" lvl="2" indent="0">
              <a:buNone/>
            </a:pPr>
            <a:endParaRPr lang="fr-FR" dirty="0" smtClean="0"/>
          </a:p>
          <a:p>
            <a:pPr lvl="1"/>
            <a:endParaRPr lang="fr-FR" dirty="0"/>
          </a:p>
        </p:txBody>
      </p:sp>
    </p:spTree>
    <p:extLst>
      <p:ext uri="{BB962C8B-B14F-4D97-AF65-F5344CB8AC3E}">
        <p14:creationId xmlns:p14="http://schemas.microsoft.com/office/powerpoint/2010/main" val="298107587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Antibiothérapie de 2</a:t>
            </a:r>
            <a:r>
              <a:rPr lang="fr-FR" b="1" baseline="30000" dirty="0" smtClean="0"/>
              <a:t>ème</a:t>
            </a:r>
            <a:r>
              <a:rPr lang="fr-FR" b="1" dirty="0" smtClean="0"/>
              <a:t> intention des OMA</a:t>
            </a:r>
            <a:endParaRPr lang="fr-FR"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2" t="11980" r="2429" b="11716"/>
          <a:stretch/>
        </p:blipFill>
        <p:spPr bwMode="auto">
          <a:xfrm>
            <a:off x="346841" y="2049256"/>
            <a:ext cx="8545640" cy="250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446240" y="1772816"/>
            <a:ext cx="4302224" cy="276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446240" y="2395736"/>
            <a:ext cx="4446240" cy="1609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p:cNvCxnSpPr/>
          <p:nvPr/>
        </p:nvCxnSpPr>
        <p:spPr>
          <a:xfrm>
            <a:off x="346841" y="2132856"/>
            <a:ext cx="854563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36923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fr-FR" b="1" dirty="0" smtClean="0"/>
              <a:t>4.2 Sinusite maxillaire aiguë</a:t>
            </a:r>
          </a:p>
        </p:txBody>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fr-FR" sz="2800" dirty="0" smtClean="0"/>
              <a:t>A la suite d’un rhume d’allure banale, Jean Paul, 41 ans employé de poste au guichet, vous consulte en raison d’une fièvre à 39°2C.</a:t>
            </a:r>
          </a:p>
          <a:p>
            <a:pPr marL="0" indent="0">
              <a:buNone/>
            </a:pPr>
            <a:r>
              <a:rPr lang="fr-FR" sz="2800" dirty="0" smtClean="0"/>
              <a:t>Il décrit des céphalées antérieures </a:t>
            </a:r>
            <a:r>
              <a:rPr lang="fr-FR" sz="2800" dirty="0" err="1" smtClean="0"/>
              <a:t>insomniantes</a:t>
            </a:r>
            <a:r>
              <a:rPr lang="fr-FR" sz="2800" dirty="0" smtClean="0"/>
              <a:t>. </a:t>
            </a:r>
          </a:p>
          <a:p>
            <a:pPr marL="0" indent="0">
              <a:buNone/>
            </a:pPr>
            <a:r>
              <a:rPr lang="fr-FR" sz="2800" dirty="0" smtClean="0"/>
              <a:t>Il s’agit d’un fumeur à 40 paquets-année, allergique à la pénicilline (notion d’une éruption après une semaine d’amoxicilline).</a:t>
            </a:r>
          </a:p>
          <a:p>
            <a:pPr marL="609600" indent="-609600"/>
            <a:endParaRPr lang="fr-FR" dirty="0" smtClean="0"/>
          </a:p>
        </p:txBody>
      </p:sp>
    </p:spTree>
    <p:extLst>
      <p:ext uri="{BB962C8B-B14F-4D97-AF65-F5344CB8AC3E}">
        <p14:creationId xmlns:p14="http://schemas.microsoft.com/office/powerpoint/2010/main" val="298387261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549275"/>
            <a:ext cx="8229600" cy="6048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just">
              <a:lnSpc>
                <a:spcPct val="80000"/>
              </a:lnSpc>
              <a:buNone/>
            </a:pPr>
            <a:r>
              <a:rPr lang="fr-FR" sz="2800" dirty="0" smtClean="0"/>
              <a:t>Les critères de sinusite maxillaire aiguë (SMA) sont réunis chez Jean Paul</a:t>
            </a:r>
          </a:p>
          <a:p>
            <a:pPr marL="0" indent="0" algn="just">
              <a:lnSpc>
                <a:spcPct val="80000"/>
              </a:lnSpc>
              <a:buNone/>
            </a:pPr>
            <a:endParaRPr lang="fr-FR" sz="2800" dirty="0" smtClean="0"/>
          </a:p>
          <a:p>
            <a:pPr marL="0" indent="0" algn="just">
              <a:lnSpc>
                <a:spcPct val="80000"/>
              </a:lnSpc>
              <a:buNone/>
            </a:pPr>
            <a:endParaRPr lang="fr-FR" sz="2800" dirty="0"/>
          </a:p>
          <a:p>
            <a:pPr marL="0" indent="0" algn="just">
              <a:lnSpc>
                <a:spcPct val="80000"/>
              </a:lnSpc>
              <a:buNone/>
            </a:pPr>
            <a:r>
              <a:rPr lang="fr-FR" sz="2800" dirty="0" smtClean="0"/>
              <a:t>Quel est le traitement recommandé dans ce cas ?</a:t>
            </a:r>
          </a:p>
          <a:p>
            <a:pPr marL="0" indent="0" algn="just">
              <a:lnSpc>
                <a:spcPct val="80000"/>
              </a:lnSpc>
              <a:buNone/>
            </a:pPr>
            <a:endParaRPr lang="fr-FR" sz="2400" dirty="0"/>
          </a:p>
          <a:p>
            <a:pPr marL="1257300" lvl="2" indent="-457200" algn="just">
              <a:lnSpc>
                <a:spcPct val="80000"/>
              </a:lnSpc>
              <a:buFont typeface="+mj-lt"/>
              <a:buAutoNum type="arabicPeriod"/>
            </a:pPr>
            <a:r>
              <a:rPr lang="fr-FR" dirty="0" err="1" smtClean="0"/>
              <a:t>cefixime</a:t>
            </a:r>
            <a:r>
              <a:rPr lang="fr-FR" dirty="0" smtClean="0"/>
              <a:t> (OROKEN</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err="1" smtClean="0"/>
              <a:t>cefpodoxime</a:t>
            </a:r>
            <a:r>
              <a:rPr lang="fr-FR" dirty="0" smtClean="0"/>
              <a:t> (ORELOX</a:t>
            </a:r>
            <a:r>
              <a:rPr lang="en-US" b="1" dirty="0" smtClean="0">
                <a:cs typeface="Times New Roman" pitchFamily="18" charset="0"/>
              </a:rPr>
              <a:t>®</a:t>
            </a:r>
            <a:r>
              <a:rPr lang="fr-FR" dirty="0" smtClean="0"/>
              <a:t>, CEFODOX</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err="1" smtClean="0"/>
              <a:t>levofloxacine</a:t>
            </a:r>
            <a:r>
              <a:rPr lang="fr-FR" dirty="0" smtClean="0"/>
              <a:t> (TAVANIC</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err="1" smtClean="0"/>
              <a:t>ceftriaxone</a:t>
            </a:r>
            <a:r>
              <a:rPr lang="fr-FR" dirty="0" smtClean="0"/>
              <a:t> (ROCEPHINE</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smtClean="0"/>
              <a:t>pristinamycine (PYOSTACINE</a:t>
            </a:r>
            <a:r>
              <a:rPr lang="en-US" b="1" dirty="0" smtClean="0">
                <a:cs typeface="Times New Roman" pitchFamily="18" charset="0"/>
              </a:rPr>
              <a:t>®</a:t>
            </a:r>
            <a:r>
              <a:rPr lang="fr-FR" dirty="0" smtClean="0"/>
              <a:t>)</a:t>
            </a:r>
          </a:p>
        </p:txBody>
      </p:sp>
    </p:spTree>
    <p:extLst>
      <p:ext uri="{BB962C8B-B14F-4D97-AF65-F5344CB8AC3E}">
        <p14:creationId xmlns:p14="http://schemas.microsoft.com/office/powerpoint/2010/main" val="15535430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Nouveaux antibiotiques</a:t>
            </a:r>
            <a:endParaRPr lang="fr-FR" b="1"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809" b="16427"/>
          <a:stretch/>
        </p:blipFill>
        <p:spPr bwMode="auto">
          <a:xfrm>
            <a:off x="755576" y="1556793"/>
            <a:ext cx="7344816" cy="394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flipV="1">
            <a:off x="7668344" y="4725144"/>
            <a:ext cx="57606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flipH="1">
            <a:off x="7452320" y="4869160"/>
            <a:ext cx="1574969" cy="400110"/>
          </a:xfrm>
          <a:prstGeom prst="rect">
            <a:avLst/>
          </a:prstGeom>
          <a:noFill/>
        </p:spPr>
        <p:txBody>
          <a:bodyPr wrap="square" rtlCol="0">
            <a:spAutoFit/>
          </a:bodyPr>
          <a:lstStyle/>
          <a:p>
            <a:r>
              <a:rPr lang="fr-FR" sz="2000" b="1" dirty="0" smtClean="0">
                <a:solidFill>
                  <a:schemeClr val="bg1">
                    <a:lumMod val="50000"/>
                  </a:schemeClr>
                </a:solidFill>
                <a:latin typeface="Berlin Sans FB Demi" pitchFamily="34" charset="0"/>
              </a:rPr>
              <a:t>2005-2010</a:t>
            </a:r>
            <a:endParaRPr lang="fr-FR" sz="2000" b="1" dirty="0">
              <a:solidFill>
                <a:schemeClr val="bg1">
                  <a:lumMod val="50000"/>
                </a:schemeClr>
              </a:solidFill>
              <a:latin typeface="Berlin Sans FB Demi" pitchFamily="34" charset="0"/>
            </a:endParaRPr>
          </a:p>
        </p:txBody>
      </p:sp>
      <p:cxnSp>
        <p:nvCxnSpPr>
          <p:cNvPr id="7" name="Connecteur droit 6"/>
          <p:cNvCxnSpPr/>
          <p:nvPr/>
        </p:nvCxnSpPr>
        <p:spPr>
          <a:xfrm>
            <a:off x="7092280" y="4869160"/>
            <a:ext cx="576064"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9101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bwMode="auto">
          <a:xfrm>
            <a:off x="457200" y="549275"/>
            <a:ext cx="8229600" cy="60483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marL="0" indent="0" algn="just">
              <a:lnSpc>
                <a:spcPct val="80000"/>
              </a:lnSpc>
              <a:buNone/>
            </a:pPr>
            <a:r>
              <a:rPr lang="fr-FR" sz="2800" dirty="0" smtClean="0"/>
              <a:t>Les critères de sinusite maxillaire aiguë (SMA) sont réunis chez Jean Paul</a:t>
            </a:r>
          </a:p>
          <a:p>
            <a:pPr marL="0" indent="0" algn="just">
              <a:lnSpc>
                <a:spcPct val="80000"/>
              </a:lnSpc>
              <a:buNone/>
            </a:pPr>
            <a:endParaRPr lang="fr-FR" sz="2800" dirty="0" smtClean="0"/>
          </a:p>
          <a:p>
            <a:pPr marL="0" indent="0" algn="just">
              <a:lnSpc>
                <a:spcPct val="80000"/>
              </a:lnSpc>
              <a:buNone/>
            </a:pPr>
            <a:endParaRPr lang="fr-FR" sz="2800" dirty="0"/>
          </a:p>
          <a:p>
            <a:pPr marL="0" indent="0" algn="just">
              <a:lnSpc>
                <a:spcPct val="80000"/>
              </a:lnSpc>
              <a:buNone/>
            </a:pPr>
            <a:r>
              <a:rPr lang="fr-FR" sz="2800" dirty="0" smtClean="0"/>
              <a:t>Quel est le traitement recommandé dans ce cas ?</a:t>
            </a:r>
          </a:p>
          <a:p>
            <a:pPr marL="0" indent="0" algn="just">
              <a:lnSpc>
                <a:spcPct val="80000"/>
              </a:lnSpc>
              <a:buNone/>
            </a:pPr>
            <a:endParaRPr lang="fr-FR" sz="2400" dirty="0"/>
          </a:p>
          <a:p>
            <a:pPr marL="1257300" lvl="2" indent="-457200" algn="just">
              <a:lnSpc>
                <a:spcPct val="80000"/>
              </a:lnSpc>
              <a:buFont typeface="+mj-lt"/>
              <a:buAutoNum type="arabicPeriod"/>
            </a:pPr>
            <a:r>
              <a:rPr lang="fr-FR" dirty="0" err="1" smtClean="0"/>
              <a:t>cefixime</a:t>
            </a:r>
            <a:r>
              <a:rPr lang="fr-FR" dirty="0" smtClean="0"/>
              <a:t> (OROKEN</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err="1" smtClean="0">
                <a:solidFill>
                  <a:schemeClr val="bg1"/>
                </a:solidFill>
              </a:rPr>
              <a:t>cefpodoxime</a:t>
            </a:r>
            <a:r>
              <a:rPr lang="fr-FR" dirty="0" smtClean="0">
                <a:solidFill>
                  <a:schemeClr val="bg1"/>
                </a:solidFill>
              </a:rPr>
              <a:t> (ORELOX</a:t>
            </a:r>
            <a:r>
              <a:rPr lang="en-US" b="1" dirty="0" smtClean="0">
                <a:solidFill>
                  <a:schemeClr val="bg1"/>
                </a:solidFill>
                <a:cs typeface="Times New Roman" pitchFamily="18" charset="0"/>
              </a:rPr>
              <a:t>®</a:t>
            </a:r>
            <a:r>
              <a:rPr lang="fr-FR" dirty="0" smtClean="0">
                <a:solidFill>
                  <a:schemeClr val="bg1"/>
                </a:solidFill>
              </a:rPr>
              <a:t>, CEFODOX</a:t>
            </a:r>
            <a:r>
              <a:rPr lang="en-US" b="1" dirty="0" smtClean="0">
                <a:solidFill>
                  <a:schemeClr val="bg1"/>
                </a:solidFill>
                <a:cs typeface="Times New Roman" pitchFamily="18" charset="0"/>
              </a:rPr>
              <a:t>®</a:t>
            </a:r>
            <a:r>
              <a:rPr lang="fr-FR" dirty="0" smtClean="0">
                <a:solidFill>
                  <a:schemeClr val="bg1"/>
                </a:solidFill>
              </a:rPr>
              <a:t>)</a:t>
            </a:r>
          </a:p>
          <a:p>
            <a:pPr marL="1257300" lvl="2" indent="-457200" algn="just">
              <a:lnSpc>
                <a:spcPct val="80000"/>
              </a:lnSpc>
              <a:buFont typeface="+mj-lt"/>
              <a:buAutoNum type="arabicPeriod"/>
            </a:pPr>
            <a:r>
              <a:rPr lang="fr-FR" dirty="0" err="1" smtClean="0"/>
              <a:t>levofloxacine</a:t>
            </a:r>
            <a:r>
              <a:rPr lang="fr-FR" dirty="0" smtClean="0"/>
              <a:t> (TAVANIC</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err="1" smtClean="0"/>
              <a:t>ceftriaxone</a:t>
            </a:r>
            <a:r>
              <a:rPr lang="fr-FR" dirty="0" smtClean="0"/>
              <a:t> (ROCEPHINE</a:t>
            </a:r>
            <a:r>
              <a:rPr lang="en-US" b="1" dirty="0" smtClean="0">
                <a:cs typeface="Times New Roman" pitchFamily="18" charset="0"/>
              </a:rPr>
              <a:t>®</a:t>
            </a:r>
            <a:r>
              <a:rPr lang="fr-FR" dirty="0" smtClean="0"/>
              <a:t>)</a:t>
            </a:r>
          </a:p>
          <a:p>
            <a:pPr marL="1257300" lvl="2" indent="-457200" algn="just">
              <a:lnSpc>
                <a:spcPct val="80000"/>
              </a:lnSpc>
              <a:buFont typeface="+mj-lt"/>
              <a:buAutoNum type="arabicPeriod"/>
            </a:pPr>
            <a:r>
              <a:rPr lang="fr-FR" dirty="0" smtClean="0"/>
              <a:t>pristinamycine (PYOSTACINE</a:t>
            </a:r>
            <a:r>
              <a:rPr lang="en-US" b="1" dirty="0" smtClean="0">
                <a:cs typeface="Times New Roman" pitchFamily="18" charset="0"/>
              </a:rPr>
              <a:t>®</a:t>
            </a:r>
            <a:r>
              <a:rPr lang="fr-FR" dirty="0" smtClean="0"/>
              <a:t>)</a:t>
            </a:r>
          </a:p>
        </p:txBody>
      </p:sp>
    </p:spTree>
    <p:extLst>
      <p:ext uri="{BB962C8B-B14F-4D97-AF65-F5344CB8AC3E}">
        <p14:creationId xmlns:p14="http://schemas.microsoft.com/office/powerpoint/2010/main" val="70173162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Antibiothérapie des SMA</a:t>
            </a:r>
            <a:endParaRPr lang="fr-FR" b="1" dirty="0"/>
          </a:p>
        </p:txBody>
      </p:sp>
      <p:sp>
        <p:nvSpPr>
          <p:cNvPr id="3" name="Espace réservé du contenu 2"/>
          <p:cNvSpPr>
            <a:spLocks noGrp="1"/>
          </p:cNvSpPr>
          <p:nvPr>
            <p:ph idx="1"/>
          </p:nvPr>
        </p:nvSpPr>
        <p:spPr>
          <a:xfrm>
            <a:off x="457200" y="1916832"/>
            <a:ext cx="8229600" cy="4209331"/>
          </a:xfrm>
        </p:spPr>
        <p:txBody>
          <a:bodyPr>
            <a:normAutofit/>
          </a:bodyPr>
          <a:lstStyle/>
          <a:p>
            <a:pPr eaLnBrk="0" fontAlgn="base" hangingPunct="0">
              <a:spcAft>
                <a:spcPct val="0"/>
              </a:spcAft>
            </a:pPr>
            <a:r>
              <a:rPr lang="fr-FR" sz="2400" dirty="0" smtClean="0"/>
              <a:t>Amoxicilline  </a:t>
            </a:r>
            <a:endParaRPr lang="fr-FR" sz="2400" dirty="0"/>
          </a:p>
          <a:p>
            <a:pPr eaLnBrk="0" fontAlgn="base" hangingPunct="0">
              <a:spcAft>
                <a:spcPct val="0"/>
              </a:spcAft>
            </a:pPr>
            <a:r>
              <a:rPr lang="fr-FR" sz="2400" dirty="0"/>
              <a:t>C2G : </a:t>
            </a:r>
            <a:r>
              <a:rPr lang="fr-FR" sz="2400" dirty="0" err="1"/>
              <a:t>céfuroxime</a:t>
            </a:r>
            <a:r>
              <a:rPr lang="fr-FR" sz="2400" dirty="0"/>
              <a:t>- </a:t>
            </a:r>
            <a:r>
              <a:rPr lang="fr-FR" sz="2400" dirty="0" err="1"/>
              <a:t>axétil</a:t>
            </a:r>
            <a:r>
              <a:rPr lang="fr-FR" sz="2400" dirty="0"/>
              <a:t> (ZINNAT</a:t>
            </a:r>
            <a:r>
              <a:rPr lang="en-US" sz="2400" dirty="0">
                <a:cs typeface="Times New Roman" pitchFamily="18" charset="0"/>
              </a:rPr>
              <a:t>®</a:t>
            </a:r>
            <a:r>
              <a:rPr lang="fr-FR" sz="2400" dirty="0"/>
              <a:t>-CEPAZINE</a:t>
            </a:r>
            <a:r>
              <a:rPr lang="en-US" sz="2400" dirty="0">
                <a:cs typeface="Times New Roman" pitchFamily="18" charset="0"/>
              </a:rPr>
              <a:t>®</a:t>
            </a:r>
            <a:r>
              <a:rPr lang="fr-FR" sz="2400" dirty="0"/>
              <a:t>)</a:t>
            </a:r>
          </a:p>
          <a:p>
            <a:pPr eaLnBrk="0" fontAlgn="base" hangingPunct="0">
              <a:spcAft>
                <a:spcPct val="0"/>
              </a:spcAft>
            </a:pPr>
            <a:r>
              <a:rPr lang="fr-FR" sz="2400" dirty="0"/>
              <a:t>C3G : </a:t>
            </a:r>
            <a:r>
              <a:rPr lang="fr-FR" sz="2400" dirty="0" err="1"/>
              <a:t>cefpodoxime-proxétil</a:t>
            </a:r>
            <a:r>
              <a:rPr lang="fr-FR" sz="2400" dirty="0"/>
              <a:t> (ORELOX</a:t>
            </a:r>
            <a:r>
              <a:rPr lang="en-US" sz="2400" dirty="0" smtClean="0">
                <a:cs typeface="Times New Roman" pitchFamily="18" charset="0"/>
              </a:rPr>
              <a:t>®-CEFODOX®</a:t>
            </a:r>
            <a:r>
              <a:rPr lang="fr-FR" sz="2400" dirty="0" smtClean="0"/>
              <a:t>)</a:t>
            </a:r>
            <a:endParaRPr lang="fr-FR" sz="2400" dirty="0"/>
          </a:p>
          <a:p>
            <a:pPr marL="0" indent="0" eaLnBrk="0" fontAlgn="base" hangingPunct="0">
              <a:spcAft>
                <a:spcPct val="0"/>
              </a:spcAft>
              <a:buNone/>
            </a:pPr>
            <a:r>
              <a:rPr lang="fr-FR" sz="2400" dirty="0"/>
              <a:t>          </a:t>
            </a:r>
            <a:r>
              <a:rPr lang="fr-FR" sz="2400" dirty="0" smtClean="0"/>
              <a:t>      </a:t>
            </a:r>
            <a:r>
              <a:rPr lang="fr-FR" sz="2400" dirty="0" err="1" smtClean="0"/>
              <a:t>céfotiam-héxétil</a:t>
            </a:r>
            <a:r>
              <a:rPr lang="fr-FR" sz="2400" dirty="0" smtClean="0"/>
              <a:t> </a:t>
            </a:r>
            <a:r>
              <a:rPr lang="fr-FR" sz="2400" dirty="0"/>
              <a:t>(TAKETIAM</a:t>
            </a:r>
            <a:r>
              <a:rPr lang="en-US" sz="2400" dirty="0" smtClean="0">
                <a:cs typeface="Times New Roman" pitchFamily="18" charset="0"/>
              </a:rPr>
              <a:t>®-</a:t>
            </a:r>
            <a:r>
              <a:rPr lang="fr-FR" sz="2400" dirty="0" smtClean="0"/>
              <a:t>TEXODIL</a:t>
            </a:r>
            <a:r>
              <a:rPr lang="en-US" sz="2400" dirty="0">
                <a:cs typeface="Times New Roman" pitchFamily="18" charset="0"/>
              </a:rPr>
              <a:t>®</a:t>
            </a:r>
            <a:r>
              <a:rPr lang="fr-FR" sz="2400" dirty="0"/>
              <a:t>)</a:t>
            </a:r>
          </a:p>
          <a:p>
            <a:pPr marL="0" indent="0" eaLnBrk="0" fontAlgn="base" hangingPunct="0">
              <a:spcAft>
                <a:spcPct val="0"/>
              </a:spcAft>
              <a:buNone/>
            </a:pPr>
            <a:r>
              <a:rPr lang="fr-FR" sz="2400" dirty="0"/>
              <a:t>          </a:t>
            </a:r>
            <a:r>
              <a:rPr lang="fr-FR" sz="2400" dirty="0" smtClean="0"/>
              <a:t>      </a:t>
            </a:r>
            <a:r>
              <a:rPr lang="fr-FR" sz="2400" b="1" dirty="0" smtClean="0"/>
              <a:t>SAUF </a:t>
            </a:r>
            <a:r>
              <a:rPr lang="fr-FR" sz="2400" dirty="0" err="1"/>
              <a:t>céfixime</a:t>
            </a:r>
            <a:r>
              <a:rPr lang="fr-FR" sz="2400" dirty="0"/>
              <a:t> (OROKEN</a:t>
            </a:r>
            <a:r>
              <a:rPr lang="en-US" sz="2400" dirty="0">
                <a:cs typeface="Times New Roman" pitchFamily="18" charset="0"/>
              </a:rPr>
              <a:t>®</a:t>
            </a:r>
            <a:r>
              <a:rPr lang="fr-FR" sz="2400" dirty="0"/>
              <a:t>)</a:t>
            </a:r>
          </a:p>
          <a:p>
            <a:pPr eaLnBrk="0" fontAlgn="base" hangingPunct="0">
              <a:spcAft>
                <a:spcPct val="0"/>
              </a:spcAft>
            </a:pPr>
            <a:r>
              <a:rPr lang="fr-FR" sz="2400" dirty="0"/>
              <a:t>Pristinamycine (PYOSTACINE</a:t>
            </a:r>
            <a:r>
              <a:rPr lang="en-US" sz="2400" dirty="0">
                <a:cs typeface="Times New Roman" pitchFamily="18" charset="0"/>
              </a:rPr>
              <a:t>®</a:t>
            </a:r>
            <a:r>
              <a:rPr lang="fr-FR" sz="2400" dirty="0"/>
              <a:t>)</a:t>
            </a:r>
          </a:p>
          <a:p>
            <a:pPr marL="0" indent="0" eaLnBrk="0" fontAlgn="base" hangingPunct="0">
              <a:spcAft>
                <a:spcPct val="0"/>
              </a:spcAft>
              <a:buNone/>
            </a:pPr>
            <a:endParaRPr lang="fr-FR" sz="2400" b="1" dirty="0"/>
          </a:p>
          <a:p>
            <a:pPr eaLnBrk="0" fontAlgn="base" hangingPunct="0">
              <a:spcAft>
                <a:spcPct val="0"/>
              </a:spcAft>
            </a:pPr>
            <a:r>
              <a:rPr lang="fr-FR" sz="2400" dirty="0" smtClean="0"/>
              <a:t>Durée du traitement de 7 à 10 jours</a:t>
            </a:r>
            <a:endParaRPr lang="en-GB" sz="2400" dirty="0"/>
          </a:p>
          <a:p>
            <a:endParaRPr lang="fr-FR" dirty="0"/>
          </a:p>
        </p:txBody>
      </p:sp>
    </p:spTree>
    <p:extLst>
      <p:ext uri="{BB962C8B-B14F-4D97-AF65-F5344CB8AC3E}">
        <p14:creationId xmlns:p14="http://schemas.microsoft.com/office/powerpoint/2010/main" val="407817634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xfrm>
            <a:off x="1143000" y="1066800"/>
            <a:ext cx="86868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
                <a:schemeClr val="tx1"/>
              </a:buClr>
              <a:buFont typeface="Wingdings" pitchFamily="2" charset="2"/>
              <a:buChar char="q"/>
            </a:pPr>
            <a:r>
              <a:rPr lang="fr-FR" sz="3600" b="1" dirty="0" smtClean="0"/>
              <a:t> </a:t>
            </a:r>
            <a:r>
              <a:rPr lang="fr-FR" sz="2000" b="1" dirty="0" smtClean="0"/>
              <a:t>FLUOROQUINOLONES ACTIVES  SUR LE </a:t>
            </a:r>
            <a:br>
              <a:rPr lang="fr-FR" sz="2000" b="1" dirty="0" smtClean="0"/>
            </a:br>
            <a:r>
              <a:rPr lang="fr-FR" sz="2000" b="1" dirty="0" smtClean="0"/>
              <a:t> PNEUMOCOQUE</a:t>
            </a:r>
          </a:p>
          <a:p>
            <a:pPr lvl="1">
              <a:buFont typeface="Wingdings" pitchFamily="2" charset="2"/>
              <a:buChar char="ü"/>
            </a:pPr>
            <a:r>
              <a:rPr lang="fr-FR" sz="2000" dirty="0" smtClean="0"/>
              <a:t> </a:t>
            </a:r>
            <a:r>
              <a:rPr lang="fr-FR" sz="2000" dirty="0" err="1" smtClean="0"/>
              <a:t>Levofloxacine</a:t>
            </a:r>
            <a:r>
              <a:rPr lang="fr-FR" sz="2000" dirty="0" smtClean="0"/>
              <a:t> </a:t>
            </a:r>
            <a:r>
              <a:rPr lang="fr-FR" sz="2000" b="1" dirty="0" smtClean="0"/>
              <a:t>(TAVANIC</a:t>
            </a:r>
            <a:r>
              <a:rPr lang="en-US" sz="2000" b="1" dirty="0" smtClean="0">
                <a:cs typeface="Times New Roman" pitchFamily="18" charset="0"/>
              </a:rPr>
              <a:t>®</a:t>
            </a:r>
            <a:r>
              <a:rPr lang="fr-FR" sz="2000" b="1" dirty="0" smtClean="0"/>
              <a:t>)</a:t>
            </a:r>
          </a:p>
          <a:p>
            <a:pPr lvl="1">
              <a:buFont typeface="Wingdings" pitchFamily="2" charset="2"/>
              <a:buChar char="ü"/>
            </a:pPr>
            <a:r>
              <a:rPr lang="fr-FR" sz="2000" b="1" dirty="0" smtClean="0"/>
              <a:t> </a:t>
            </a:r>
            <a:r>
              <a:rPr lang="fr-FR" sz="2000" dirty="0" err="1" smtClean="0"/>
              <a:t>Moxifloxacine</a:t>
            </a:r>
            <a:r>
              <a:rPr lang="fr-FR" sz="2000" dirty="0" smtClean="0"/>
              <a:t> </a:t>
            </a:r>
            <a:r>
              <a:rPr lang="fr-FR" sz="2000" b="1" dirty="0" smtClean="0"/>
              <a:t>(IZILOX</a:t>
            </a:r>
            <a:r>
              <a:rPr lang="en-US" sz="2000" b="1" dirty="0" smtClean="0">
                <a:cs typeface="Times New Roman" pitchFamily="18" charset="0"/>
              </a:rPr>
              <a:t>®</a:t>
            </a:r>
            <a:r>
              <a:rPr lang="fr-FR" sz="2000" b="1" dirty="0" smtClean="0"/>
              <a:t>)</a:t>
            </a:r>
          </a:p>
          <a:p>
            <a:pPr>
              <a:buFontTx/>
              <a:buNone/>
            </a:pPr>
            <a:endParaRPr lang="fr-FR" sz="2000" b="1" dirty="0" smtClean="0">
              <a:solidFill>
                <a:srgbClr val="FFFF00"/>
              </a:solidFill>
            </a:endParaRPr>
          </a:p>
          <a:p>
            <a:pPr>
              <a:buClr>
                <a:schemeClr val="tx1"/>
              </a:buClr>
              <a:buFont typeface="Wingdings" pitchFamily="2" charset="2"/>
              <a:buNone/>
            </a:pPr>
            <a:r>
              <a:rPr lang="fr-FR" sz="2000" b="1" dirty="0" smtClean="0"/>
              <a:t>      Réservées à :</a:t>
            </a:r>
          </a:p>
          <a:p>
            <a:pPr lvl="1">
              <a:buFont typeface="Wingdings" pitchFamily="2" charset="2"/>
              <a:buChar char="ü"/>
            </a:pPr>
            <a:r>
              <a:rPr lang="fr-FR" sz="2000" dirty="0" smtClean="0"/>
              <a:t> </a:t>
            </a:r>
            <a:r>
              <a:rPr lang="fr-FR" sz="2000" dirty="0" err="1" smtClean="0"/>
              <a:t>S.frontales,sphénoïdales,ethmoïdales</a:t>
            </a:r>
            <a:endParaRPr lang="fr-FR" sz="2000" dirty="0" smtClean="0"/>
          </a:p>
          <a:p>
            <a:pPr lvl="1">
              <a:buFont typeface="Wingdings" pitchFamily="2" charset="2"/>
              <a:buChar char="ü"/>
            </a:pPr>
            <a:r>
              <a:rPr lang="fr-FR" sz="2000" dirty="0" smtClean="0"/>
              <a:t> S.M.A après échec : après documentation</a:t>
            </a:r>
            <a:br>
              <a:rPr lang="fr-FR" sz="2000" dirty="0" smtClean="0"/>
            </a:br>
            <a:r>
              <a:rPr lang="fr-FR" sz="2000" dirty="0" smtClean="0"/>
              <a:t> bactériologique et/ou radiologique</a:t>
            </a:r>
            <a:endParaRPr lang="en-GB" sz="2000" dirty="0" smtClean="0"/>
          </a:p>
        </p:txBody>
      </p:sp>
      <p:sp>
        <p:nvSpPr>
          <p:cNvPr id="31747" name="Rectangle 3"/>
          <p:cNvSpPr>
            <a:spLocks noGrp="1" noChangeArrowheads="1"/>
          </p:cNvSpPr>
          <p:nvPr>
            <p:ph type="title"/>
          </p:nvPr>
        </p:nvSpPr>
        <p:spPr bwMode="auto">
          <a:xfrm>
            <a:off x="76200" y="0"/>
            <a:ext cx="91440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p>
            <a:pPr algn="l"/>
            <a:r>
              <a:rPr lang="fr-FR" sz="2400" b="1" dirty="0" smtClean="0">
                <a:solidFill>
                  <a:schemeClr val="tx1"/>
                </a:solidFill>
              </a:rPr>
              <a:t>SINUSITES AIGUËS :</a:t>
            </a:r>
            <a:r>
              <a:rPr lang="fr-FR" sz="2800" b="1" dirty="0" smtClean="0">
                <a:solidFill>
                  <a:schemeClr val="tx1"/>
                </a:solidFill>
              </a:rPr>
              <a:t> </a:t>
            </a:r>
            <a:r>
              <a:rPr lang="fr-FR" sz="2800" b="1" dirty="0" smtClean="0"/>
              <a:t>CAS PARTICULIERS</a:t>
            </a:r>
          </a:p>
        </p:txBody>
      </p:sp>
      <p:sp>
        <p:nvSpPr>
          <p:cNvPr id="31748" name="Rectangle 4"/>
          <p:cNvSpPr>
            <a:spLocks noChangeArrowheads="1"/>
          </p:cNvSpPr>
          <p:nvPr/>
        </p:nvSpPr>
        <p:spPr bwMode="auto">
          <a:xfrm>
            <a:off x="1143000" y="4876800"/>
            <a:ext cx="8686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tx1"/>
              </a:buClr>
              <a:buSzPct val="80000"/>
              <a:buFont typeface="Wingdings" pitchFamily="2" charset="2"/>
              <a:buChar char="q"/>
            </a:pPr>
            <a:r>
              <a:rPr lang="fr-FR" sz="3600" b="1" dirty="0">
                <a:latin typeface="Tahoma" pitchFamily="34" charset="0"/>
              </a:rPr>
              <a:t> </a:t>
            </a:r>
            <a:r>
              <a:rPr lang="fr-FR" sz="2000" b="1" dirty="0">
                <a:latin typeface="Tahoma" pitchFamily="34" charset="0"/>
              </a:rPr>
              <a:t>S.M.A D’ORIGINE DENTAIRE</a:t>
            </a:r>
          </a:p>
          <a:p>
            <a:pPr marL="742950" lvl="1" indent="-285750" algn="l" eaLnBrk="1" hangingPunct="1">
              <a:spcBef>
                <a:spcPct val="20000"/>
              </a:spcBef>
              <a:buClr>
                <a:schemeClr val="tx1"/>
              </a:buClr>
              <a:buSzPct val="90000"/>
              <a:buFont typeface="Wingdings" pitchFamily="2" charset="2"/>
              <a:buChar char="ü"/>
            </a:pPr>
            <a:r>
              <a:rPr lang="fr-FR" sz="2000" b="1" dirty="0">
                <a:latin typeface="Tahoma" pitchFamily="34" charset="0"/>
              </a:rPr>
              <a:t> </a:t>
            </a:r>
            <a:r>
              <a:rPr lang="fr-FR" sz="2000" dirty="0">
                <a:latin typeface="Tahoma" pitchFamily="34" charset="0"/>
              </a:rPr>
              <a:t>Amoxicilline-acide clavulanique </a:t>
            </a:r>
          </a:p>
          <a:p>
            <a:pPr marL="742950" lvl="1" indent="-285750" algn="l" eaLnBrk="1" hangingPunct="1">
              <a:spcBef>
                <a:spcPct val="20000"/>
              </a:spcBef>
              <a:buClr>
                <a:schemeClr val="tx1"/>
              </a:buClr>
              <a:buSzPct val="90000"/>
              <a:buFont typeface="Wingdings" pitchFamily="2" charset="2"/>
              <a:buChar char="ü"/>
            </a:pPr>
            <a:r>
              <a:rPr lang="fr-FR" sz="2000" dirty="0">
                <a:latin typeface="Tahoma" pitchFamily="34" charset="0"/>
              </a:rPr>
              <a:t> Pristinamycine </a:t>
            </a:r>
            <a:r>
              <a:rPr lang="fr-FR" sz="2000" b="1" dirty="0">
                <a:latin typeface="Tahoma" pitchFamily="34" charset="0"/>
              </a:rPr>
              <a:t>(PYOSTACINE</a:t>
            </a:r>
            <a:r>
              <a:rPr lang="en-US" sz="2000" b="1" dirty="0">
                <a:cs typeface="Times New Roman" pitchFamily="18" charset="0"/>
              </a:rPr>
              <a:t>®</a:t>
            </a:r>
            <a:r>
              <a:rPr lang="fr-FR" sz="2000" b="1" dirty="0">
                <a:latin typeface="Tahoma" pitchFamily="34" charset="0"/>
              </a:rPr>
              <a:t>)</a:t>
            </a:r>
          </a:p>
          <a:p>
            <a:pPr marL="342900" indent="-342900" algn="l" eaLnBrk="1" hangingPunct="1">
              <a:spcBef>
                <a:spcPct val="20000"/>
              </a:spcBef>
              <a:buClr>
                <a:schemeClr val="accent2"/>
              </a:buClr>
              <a:buSzPct val="80000"/>
              <a:buFont typeface="Wingdings" pitchFamily="2" charset="2"/>
              <a:buNone/>
            </a:pPr>
            <a:endParaRPr lang="fr-FR" sz="2000" b="1" dirty="0">
              <a:solidFill>
                <a:srgbClr val="FFFF00"/>
              </a:solidFill>
              <a:latin typeface="Tahoma" pitchFamily="34" charset="0"/>
            </a:endParaRPr>
          </a:p>
        </p:txBody>
      </p:sp>
      <p:sp>
        <p:nvSpPr>
          <p:cNvPr id="31749" name="AutoShape 5"/>
          <p:cNvSpPr>
            <a:spLocks noChangeArrowheads="1"/>
          </p:cNvSpPr>
          <p:nvPr/>
        </p:nvSpPr>
        <p:spPr bwMode="auto">
          <a:xfrm>
            <a:off x="533400" y="1981200"/>
            <a:ext cx="838200" cy="2133600"/>
          </a:xfrm>
          <a:prstGeom prst="curvedRightArrow">
            <a:avLst>
              <a:gd name="adj1" fmla="val 50909"/>
              <a:gd name="adj2" fmla="val 101818"/>
              <a:gd name="adj3" fmla="val 33333"/>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extLst>
      <p:ext uri="{BB962C8B-B14F-4D97-AF65-F5344CB8AC3E}">
        <p14:creationId xmlns:p14="http://schemas.microsoft.com/office/powerpoint/2010/main" val="147293800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09600" indent="-609600"/>
            <a:r>
              <a:rPr lang="fr-FR" b="1" dirty="0" smtClean="0"/>
              <a:t>4.3 Angine</a:t>
            </a:r>
          </a:p>
        </p:txBody>
      </p:sp>
      <p:sp>
        <p:nvSpPr>
          <p:cNvPr id="40963" name="Rectangle 3"/>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algn="just">
              <a:lnSpc>
                <a:spcPct val="150000"/>
              </a:lnSpc>
            </a:pPr>
            <a:r>
              <a:rPr lang="fr-FR" sz="2000" dirty="0" smtClean="0"/>
              <a:t>Raoul, 26 ans, a une angine rouge avec des points blancs selon lui, ce que vous confirmez en vos termes : « il s’agit d’une angine </a:t>
            </a:r>
            <a:r>
              <a:rPr lang="fr-FR" sz="2000" dirty="0" err="1" smtClean="0"/>
              <a:t>érythémato</a:t>
            </a:r>
            <a:r>
              <a:rPr lang="fr-FR" sz="2000" dirty="0" smtClean="0"/>
              <a:t>-pultacée». Vous un enduit amygdalien bilatéral et des adénopathies </a:t>
            </a:r>
            <a:r>
              <a:rPr lang="fr-FR" sz="2000" dirty="0" err="1" smtClean="0"/>
              <a:t>jugulo</a:t>
            </a:r>
            <a:r>
              <a:rPr lang="fr-FR" sz="2000" dirty="0" smtClean="0"/>
              <a:t>-carotidiennes bilatérales et; il n’y a pas de toux et tout a débuté rapidement avec une fièvre actuellement à 38°1C.  </a:t>
            </a:r>
          </a:p>
          <a:p>
            <a:pPr algn="just">
              <a:lnSpc>
                <a:spcPct val="150000"/>
              </a:lnSpc>
            </a:pPr>
            <a:r>
              <a:rPr lang="fr-FR" sz="2000" dirty="0" smtClean="0"/>
              <a:t>Raoul qui a une compétition de skate-board dans une semaine voudrait être en forme rapidement. </a:t>
            </a:r>
          </a:p>
        </p:txBody>
      </p:sp>
    </p:spTree>
    <p:extLst>
      <p:ext uri="{BB962C8B-B14F-4D97-AF65-F5344CB8AC3E}">
        <p14:creationId xmlns:p14="http://schemas.microsoft.com/office/powerpoint/2010/main" val="40589925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lstStyle/>
          <a:p>
            <a:r>
              <a:rPr lang="fr-FR" sz="2800" dirty="0" smtClean="0"/>
              <a:t>Vous n’avez pas de test de diagnostic rapide (</a:t>
            </a:r>
            <a:r>
              <a:rPr lang="fr-FR" sz="2800" dirty="0" err="1" smtClean="0"/>
              <a:t>Strepto</a:t>
            </a:r>
            <a:r>
              <a:rPr lang="fr-FR" sz="2800" dirty="0" smtClean="0"/>
              <a:t>-test) disponible. </a:t>
            </a:r>
          </a:p>
          <a:p>
            <a:r>
              <a:rPr lang="fr-FR" sz="2800" dirty="0" smtClean="0"/>
              <a:t>Les éléments disponibles sont suffisants pour décider d’un traitement antibiotique de cette angine:</a:t>
            </a:r>
          </a:p>
          <a:p>
            <a:endParaRPr lang="fr-FR" sz="2800" dirty="0" smtClean="0"/>
          </a:p>
          <a:p>
            <a:pPr marL="914400" lvl="1" indent="-514350">
              <a:buFont typeface="+mj-lt"/>
              <a:buAutoNum type="arabicPeriod"/>
            </a:pPr>
            <a:r>
              <a:rPr lang="fr-FR" sz="2400" dirty="0" smtClean="0"/>
              <a:t>Vrai</a:t>
            </a:r>
          </a:p>
          <a:p>
            <a:pPr marL="914400" lvl="1" indent="-514350">
              <a:buFont typeface="+mj-lt"/>
              <a:buAutoNum type="arabicPeriod"/>
            </a:pPr>
            <a:r>
              <a:rPr lang="fr-FR" sz="2400" dirty="0" smtClean="0"/>
              <a:t>Faux</a:t>
            </a:r>
          </a:p>
          <a:p>
            <a:endParaRPr lang="fr-FR" dirty="0"/>
          </a:p>
        </p:txBody>
      </p:sp>
    </p:spTree>
    <p:extLst>
      <p:ext uri="{BB962C8B-B14F-4D97-AF65-F5344CB8AC3E}">
        <p14:creationId xmlns:p14="http://schemas.microsoft.com/office/powerpoint/2010/main" val="65762818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fr-FR" dirty="0"/>
          </a:p>
        </p:txBody>
      </p:sp>
      <p:sp>
        <p:nvSpPr>
          <p:cNvPr id="3" name="Espace réservé du contenu 2"/>
          <p:cNvSpPr>
            <a:spLocks noGrp="1"/>
          </p:cNvSpPr>
          <p:nvPr>
            <p:ph idx="1"/>
          </p:nvPr>
        </p:nvSpPr>
        <p:spPr/>
        <p:txBody>
          <a:bodyPr/>
          <a:lstStyle/>
          <a:p>
            <a:r>
              <a:rPr lang="fr-FR" sz="2800" dirty="0" smtClean="0"/>
              <a:t>Vous n’avez pas de test de diagnostic rapide (</a:t>
            </a:r>
            <a:r>
              <a:rPr lang="fr-FR" sz="2800" dirty="0" err="1" smtClean="0"/>
              <a:t>Strepto</a:t>
            </a:r>
            <a:r>
              <a:rPr lang="fr-FR" sz="2800" dirty="0" smtClean="0"/>
              <a:t>-test) disponible. </a:t>
            </a:r>
          </a:p>
          <a:p>
            <a:r>
              <a:rPr lang="fr-FR" sz="2800" dirty="0" smtClean="0"/>
              <a:t>Les éléments disponibles sont suffisants pour décider d’un traitement antibiotique de cette angine:</a:t>
            </a:r>
          </a:p>
          <a:p>
            <a:endParaRPr lang="fr-FR" sz="2800" dirty="0" smtClean="0"/>
          </a:p>
          <a:p>
            <a:pPr marL="914400" lvl="1" indent="-514350">
              <a:buFont typeface="+mj-lt"/>
              <a:buAutoNum type="arabicPeriod"/>
            </a:pPr>
            <a:r>
              <a:rPr lang="fr-FR" sz="2400" dirty="0" smtClean="0"/>
              <a:t>Vrai</a:t>
            </a:r>
          </a:p>
          <a:p>
            <a:pPr marL="914400" lvl="1" indent="-514350">
              <a:buFont typeface="+mj-lt"/>
              <a:buAutoNum type="arabicPeriod"/>
            </a:pPr>
            <a:r>
              <a:rPr lang="fr-FR" sz="2400" dirty="0" smtClean="0">
                <a:solidFill>
                  <a:schemeClr val="bg1"/>
                </a:solidFill>
              </a:rPr>
              <a:t>Faux</a:t>
            </a:r>
          </a:p>
          <a:p>
            <a:endParaRPr lang="fr-FR" dirty="0"/>
          </a:p>
        </p:txBody>
      </p:sp>
    </p:spTree>
    <p:extLst>
      <p:ext uri="{BB962C8B-B14F-4D97-AF65-F5344CB8AC3E}">
        <p14:creationId xmlns:p14="http://schemas.microsoft.com/office/powerpoint/2010/main" val="18349447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Score de Mc Isaac</a:t>
            </a:r>
            <a:endParaRPr lang="fr-FR" b="1" dirty="0"/>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979"/>
          <a:stretch/>
        </p:blipFill>
        <p:spPr bwMode="auto">
          <a:xfrm>
            <a:off x="247640" y="2276872"/>
            <a:ext cx="871684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95536" y="5517232"/>
            <a:ext cx="1999265" cy="369332"/>
          </a:xfrm>
          <a:prstGeom prst="rect">
            <a:avLst/>
          </a:prstGeom>
          <a:noFill/>
        </p:spPr>
        <p:txBody>
          <a:bodyPr wrap="none" rtlCol="0">
            <a:spAutoFit/>
          </a:bodyPr>
          <a:lstStyle/>
          <a:p>
            <a:r>
              <a:rPr lang="fr-FR" dirty="0" smtClean="0"/>
              <a:t>Ici : 1+1+1+1+0= 4  </a:t>
            </a:r>
            <a:endParaRPr lang="fr-FR" dirty="0"/>
          </a:p>
        </p:txBody>
      </p:sp>
    </p:spTree>
    <p:extLst>
      <p:ext uri="{BB962C8B-B14F-4D97-AF65-F5344CB8AC3E}">
        <p14:creationId xmlns:p14="http://schemas.microsoft.com/office/powerpoint/2010/main" val="209890535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Angine</a:t>
            </a:r>
            <a:r>
              <a:rPr lang="fr-FR" dirty="0" smtClean="0"/>
              <a:t> </a:t>
            </a:r>
            <a:endParaRPr lang="fr-F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0288"/>
          <a:stretch/>
        </p:blipFill>
        <p:spPr bwMode="auto">
          <a:xfrm>
            <a:off x="0" y="1844824"/>
            <a:ext cx="903339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8148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normAutofit fontScale="90000"/>
          </a:bodyPr>
          <a:lstStyle/>
          <a:p>
            <a:r>
              <a:rPr lang="fr-FR" dirty="0" smtClean="0">
                <a:latin typeface="Comic Sans MS" pitchFamily="66" charset="0"/>
              </a:rPr>
              <a:t/>
            </a:r>
            <a:br>
              <a:rPr lang="fr-FR" dirty="0" smtClean="0">
                <a:latin typeface="Comic Sans MS" pitchFamily="66" charset="0"/>
              </a:rPr>
            </a:br>
            <a:r>
              <a:rPr lang="fr-FR" sz="5300" b="1" dirty="0" smtClean="0">
                <a:latin typeface="+mn-lt"/>
              </a:rPr>
              <a:t>Angines aiguës</a:t>
            </a:r>
            <a:br>
              <a:rPr lang="fr-FR" sz="5300" b="1" dirty="0" smtClean="0">
                <a:latin typeface="+mn-lt"/>
              </a:rPr>
            </a:br>
            <a:endParaRPr lang="fr-FR" sz="5300" b="1" dirty="0" smtClean="0">
              <a:latin typeface="+mn-lt"/>
            </a:endParaRPr>
          </a:p>
        </p:txBody>
      </p:sp>
      <p:sp>
        <p:nvSpPr>
          <p:cNvPr id="51203" name="Rectangle 3"/>
          <p:cNvSpPr>
            <a:spLocks noGrp="1" noChangeArrowheads="1"/>
          </p:cNvSpPr>
          <p:nvPr>
            <p:ph type="body" idx="1"/>
          </p:nvPr>
        </p:nvSpPr>
        <p:spPr bwMode="auto">
          <a:xfrm>
            <a:off x="467544" y="1412776"/>
            <a:ext cx="8497069" cy="48197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a:buFontTx/>
              <a:buNone/>
            </a:pPr>
            <a:r>
              <a:rPr lang="fr-FR" sz="2400" b="1" dirty="0" smtClean="0"/>
              <a:t>Béta-</a:t>
            </a:r>
            <a:r>
              <a:rPr lang="fr-FR" sz="2400" b="1" dirty="0" err="1" smtClean="0"/>
              <a:t>lactamines</a:t>
            </a:r>
            <a:r>
              <a:rPr lang="fr-FR" sz="2400" dirty="0" smtClean="0"/>
              <a:t> :</a:t>
            </a:r>
          </a:p>
          <a:p>
            <a:pPr>
              <a:buFontTx/>
              <a:buNone/>
            </a:pPr>
            <a:r>
              <a:rPr lang="fr-FR" sz="2400" dirty="0" smtClean="0"/>
              <a:t>- Amoxicilline (1g)				1 g x 2/j 	X 6 j</a:t>
            </a:r>
          </a:p>
          <a:p>
            <a:pPr>
              <a:buFontTx/>
              <a:buNone/>
            </a:pPr>
            <a:r>
              <a:rPr lang="fr-FR" sz="2400" dirty="0" smtClean="0"/>
              <a:t>- </a:t>
            </a:r>
            <a:r>
              <a:rPr lang="fr-FR" sz="2400" dirty="0" err="1" smtClean="0"/>
              <a:t>Cefpodoxime</a:t>
            </a:r>
            <a:r>
              <a:rPr lang="fr-FR" sz="2400" dirty="0" smtClean="0"/>
              <a:t> </a:t>
            </a:r>
            <a:r>
              <a:rPr lang="fr-FR" sz="2400" dirty="0" err="1" smtClean="0"/>
              <a:t>proxétil</a:t>
            </a:r>
            <a:r>
              <a:rPr lang="fr-FR" sz="2400" dirty="0" smtClean="0"/>
              <a:t> (ORELOX®) 		100 mg X2/j 	X 5j</a:t>
            </a:r>
          </a:p>
          <a:p>
            <a:pPr>
              <a:buFontTx/>
              <a:buNone/>
            </a:pPr>
            <a:r>
              <a:rPr lang="fr-FR" sz="2400" dirty="0" smtClean="0"/>
              <a:t>- </a:t>
            </a:r>
            <a:r>
              <a:rPr lang="fr-FR" sz="2400" dirty="0" err="1" smtClean="0"/>
              <a:t>Céfuroxime</a:t>
            </a:r>
            <a:r>
              <a:rPr lang="fr-FR" sz="2400" dirty="0" smtClean="0"/>
              <a:t> </a:t>
            </a:r>
            <a:r>
              <a:rPr lang="fr-FR" sz="2400" dirty="0" err="1" smtClean="0"/>
              <a:t>axétil</a:t>
            </a:r>
            <a:r>
              <a:rPr lang="fr-FR" sz="2400" dirty="0" smtClean="0"/>
              <a:t> (ZINNAT®)			250mg X2/j 	X 5j</a:t>
            </a:r>
          </a:p>
          <a:p>
            <a:pPr>
              <a:buFontTx/>
              <a:buNone/>
            </a:pPr>
            <a:r>
              <a:rPr lang="fr-FR" sz="2400" dirty="0" smtClean="0"/>
              <a:t>- </a:t>
            </a:r>
            <a:r>
              <a:rPr lang="fr-FR" sz="2400" dirty="0" err="1" smtClean="0"/>
              <a:t>Céfotiam</a:t>
            </a:r>
            <a:r>
              <a:rPr lang="fr-FR" sz="2400" dirty="0" smtClean="0"/>
              <a:t> </a:t>
            </a:r>
            <a:r>
              <a:rPr lang="fr-FR" sz="2400" dirty="0" err="1" smtClean="0"/>
              <a:t>hexétil</a:t>
            </a:r>
            <a:r>
              <a:rPr lang="fr-FR" sz="2400" dirty="0" smtClean="0"/>
              <a:t> (TAKETIAM®, TEXODIL®)	200mg X2/j 	X 5j</a:t>
            </a:r>
          </a:p>
          <a:p>
            <a:pPr>
              <a:buFontTx/>
              <a:buNone/>
            </a:pPr>
            <a:r>
              <a:rPr lang="fr-FR" sz="2400" dirty="0" smtClean="0"/>
              <a:t>- EXTENCILLINE®				1 injection  IM</a:t>
            </a:r>
          </a:p>
          <a:p>
            <a:pPr>
              <a:lnSpc>
                <a:spcPct val="70000"/>
              </a:lnSpc>
              <a:buFontTx/>
              <a:buNone/>
            </a:pPr>
            <a:endParaRPr lang="fr-FR" sz="2400" dirty="0" smtClean="0"/>
          </a:p>
          <a:p>
            <a:pPr>
              <a:lnSpc>
                <a:spcPct val="70000"/>
              </a:lnSpc>
              <a:buFontTx/>
              <a:buNone/>
            </a:pPr>
            <a:r>
              <a:rPr lang="fr-FR" sz="2400" b="1" dirty="0" smtClean="0"/>
              <a:t>Macrolides</a:t>
            </a:r>
            <a:r>
              <a:rPr lang="fr-FR" sz="2400" dirty="0" smtClean="0"/>
              <a:t> :</a:t>
            </a:r>
          </a:p>
          <a:p>
            <a:pPr>
              <a:lnSpc>
                <a:spcPct val="70000"/>
              </a:lnSpc>
              <a:buFontTx/>
              <a:buNone/>
            </a:pPr>
            <a:r>
              <a:rPr lang="fr-FR" sz="2400" dirty="0" smtClean="0"/>
              <a:t>- </a:t>
            </a:r>
            <a:r>
              <a:rPr lang="fr-FR" sz="2400" dirty="0" err="1" smtClean="0"/>
              <a:t>Azithromycine</a:t>
            </a:r>
            <a:r>
              <a:rPr lang="fr-FR" sz="2400" dirty="0" smtClean="0"/>
              <a:t> </a:t>
            </a:r>
            <a:r>
              <a:rPr lang="fr-FR" sz="2400" dirty="0"/>
              <a:t>(ZITHROMAX®)		500 mg /j </a:t>
            </a:r>
            <a:r>
              <a:rPr lang="fr-FR" sz="2400" dirty="0" smtClean="0"/>
              <a:t>	X 3 </a:t>
            </a:r>
            <a:r>
              <a:rPr lang="fr-FR" sz="2400" dirty="0"/>
              <a:t>j</a:t>
            </a:r>
          </a:p>
          <a:p>
            <a:pPr>
              <a:lnSpc>
                <a:spcPct val="70000"/>
              </a:lnSpc>
              <a:buFontTx/>
              <a:buNone/>
            </a:pPr>
            <a:r>
              <a:rPr lang="fr-FR" sz="2400" dirty="0" smtClean="0"/>
              <a:t>- </a:t>
            </a:r>
            <a:r>
              <a:rPr lang="fr-FR" sz="2400" dirty="0" err="1" smtClean="0"/>
              <a:t>Clarithromycine</a:t>
            </a:r>
            <a:r>
              <a:rPr lang="fr-FR" sz="2400" dirty="0" smtClean="0"/>
              <a:t> </a:t>
            </a:r>
            <a:r>
              <a:rPr lang="fr-FR" sz="2400" dirty="0"/>
              <a:t>(ZECLAR®)		</a:t>
            </a:r>
            <a:r>
              <a:rPr lang="fr-FR" sz="2400" dirty="0" smtClean="0"/>
              <a:t>	250 </a:t>
            </a:r>
            <a:r>
              <a:rPr lang="fr-FR" sz="2400" dirty="0"/>
              <a:t>mg </a:t>
            </a:r>
            <a:r>
              <a:rPr lang="fr-FR" sz="2400" dirty="0" smtClean="0"/>
              <a:t>X2/j 	X 5 </a:t>
            </a:r>
            <a:r>
              <a:rPr lang="fr-FR" sz="2400" dirty="0"/>
              <a:t>j</a:t>
            </a:r>
          </a:p>
          <a:p>
            <a:pPr>
              <a:lnSpc>
                <a:spcPct val="70000"/>
              </a:lnSpc>
              <a:buFontTx/>
              <a:buNone/>
            </a:pPr>
            <a:r>
              <a:rPr lang="fr-FR" sz="2400" dirty="0" smtClean="0"/>
              <a:t>- </a:t>
            </a:r>
            <a:r>
              <a:rPr lang="fr-FR" sz="2400" dirty="0" err="1" smtClean="0"/>
              <a:t>Josamycine</a:t>
            </a:r>
            <a:r>
              <a:rPr lang="fr-FR" sz="2400" dirty="0" smtClean="0"/>
              <a:t> </a:t>
            </a:r>
            <a:r>
              <a:rPr lang="fr-FR" sz="2400" dirty="0"/>
              <a:t>(JOSACINE®) 		</a:t>
            </a:r>
            <a:r>
              <a:rPr lang="fr-FR" sz="2400" dirty="0" smtClean="0"/>
              <a:t>	1 </a:t>
            </a:r>
            <a:r>
              <a:rPr lang="fr-FR" sz="2400" dirty="0"/>
              <a:t>g </a:t>
            </a:r>
            <a:r>
              <a:rPr lang="fr-FR" sz="2400" dirty="0" smtClean="0"/>
              <a:t>X2/j 	X 5 </a:t>
            </a:r>
            <a:r>
              <a:rPr lang="fr-FR" sz="2400" dirty="0"/>
              <a:t>j</a:t>
            </a:r>
          </a:p>
          <a:p>
            <a:pPr>
              <a:lnSpc>
                <a:spcPct val="70000"/>
              </a:lnSpc>
              <a:buFontTx/>
              <a:buNone/>
            </a:pPr>
            <a:endParaRPr lang="fr-FR" sz="2400" b="1" dirty="0" smtClean="0">
              <a:latin typeface="Arial" pitchFamily="34" charset="0"/>
            </a:endParaRPr>
          </a:p>
          <a:p>
            <a:pPr>
              <a:lnSpc>
                <a:spcPct val="70000"/>
              </a:lnSpc>
              <a:buFontTx/>
              <a:buNone/>
            </a:pPr>
            <a:endParaRPr lang="fr-FR" sz="2400" b="1" i="1" dirty="0" smtClean="0">
              <a:latin typeface="Arial" pitchFamily="34" charset="0"/>
            </a:endParaRPr>
          </a:p>
        </p:txBody>
      </p:sp>
    </p:spTree>
    <p:extLst>
      <p:ext uri="{BB962C8B-B14F-4D97-AF65-F5344CB8AC3E}">
        <p14:creationId xmlns:p14="http://schemas.microsoft.com/office/powerpoint/2010/main" val="38501948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Infections pulmonaires</a:t>
            </a:r>
            <a:endParaRPr lang="fr-FR" b="1" dirty="0"/>
          </a:p>
        </p:txBody>
      </p:sp>
      <p:sp>
        <p:nvSpPr>
          <p:cNvPr id="3" name="Espace réservé du contenu 2"/>
          <p:cNvSpPr>
            <a:spLocks noGrp="1"/>
          </p:cNvSpPr>
          <p:nvPr>
            <p:ph idx="1"/>
          </p:nvPr>
        </p:nvSpPr>
        <p:spPr>
          <a:xfrm>
            <a:off x="323528" y="1600200"/>
            <a:ext cx="8640960" cy="4525963"/>
          </a:xfrm>
        </p:spPr>
        <p:txBody>
          <a:bodyPr/>
          <a:lstStyle/>
          <a:p>
            <a:pPr marL="514350" indent="-514350">
              <a:lnSpc>
                <a:spcPct val="150000"/>
              </a:lnSpc>
              <a:buFont typeface="+mj-lt"/>
              <a:buAutoNum type="arabicPeriod"/>
            </a:pPr>
            <a:r>
              <a:rPr lang="fr-FR" dirty="0" smtClean="0"/>
              <a:t>Bronchite ou pneumonie?</a:t>
            </a:r>
          </a:p>
          <a:p>
            <a:pPr marL="514350" indent="-514350">
              <a:lnSpc>
                <a:spcPct val="150000"/>
              </a:lnSpc>
              <a:buFont typeface="+mj-lt"/>
              <a:buAutoNum type="arabicPeriod"/>
            </a:pPr>
            <a:r>
              <a:rPr lang="fr-FR" dirty="0" smtClean="0"/>
              <a:t>Hospitalisation ou maintien lieu de vie?</a:t>
            </a:r>
          </a:p>
          <a:p>
            <a:pPr marL="514350" indent="-514350">
              <a:lnSpc>
                <a:spcPct val="150000"/>
              </a:lnSpc>
              <a:buFont typeface="+mj-lt"/>
              <a:buAutoNum type="arabicPeriod"/>
            </a:pPr>
            <a:r>
              <a:rPr lang="fr-FR" dirty="0" smtClean="0"/>
              <a:t>Si maintien sur lieu de vie: quelle antibiothérapie?</a:t>
            </a:r>
            <a:endParaRPr lang="fr-FR" dirty="0"/>
          </a:p>
        </p:txBody>
      </p:sp>
    </p:spTree>
    <p:extLst>
      <p:ext uri="{BB962C8B-B14F-4D97-AF65-F5344CB8AC3E}">
        <p14:creationId xmlns:p14="http://schemas.microsoft.com/office/powerpoint/2010/main" val="185491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coût » de la résistance des bactéries aux antibiotiques </a:t>
            </a:r>
            <a:endParaRPr lang="fr-FR" b="1" dirty="0"/>
          </a:p>
        </p:txBody>
      </p:sp>
      <p:sp>
        <p:nvSpPr>
          <p:cNvPr id="3" name="Espace réservé du contenu 2"/>
          <p:cNvSpPr>
            <a:spLocks noGrp="1"/>
          </p:cNvSpPr>
          <p:nvPr>
            <p:ph idx="1"/>
          </p:nvPr>
        </p:nvSpPr>
        <p:spPr>
          <a:xfrm>
            <a:off x="457200" y="1916832"/>
            <a:ext cx="8229600" cy="4209331"/>
          </a:xfrm>
        </p:spPr>
        <p:txBody>
          <a:bodyPr/>
          <a:lstStyle/>
          <a:p>
            <a:pPr>
              <a:lnSpc>
                <a:spcPct val="150000"/>
              </a:lnSpc>
            </a:pPr>
            <a:r>
              <a:rPr lang="fr-FR" sz="2800" dirty="0" smtClean="0"/>
              <a:t>25.000 décès par an en Europe</a:t>
            </a:r>
          </a:p>
          <a:p>
            <a:pPr>
              <a:lnSpc>
                <a:spcPct val="150000"/>
              </a:lnSpc>
            </a:pPr>
            <a:r>
              <a:rPr lang="fr-FR" sz="2800" dirty="0" smtClean="0"/>
              <a:t>Coûterait 1,5 milliard d’euros par an en Europe</a:t>
            </a:r>
          </a:p>
          <a:p>
            <a:pPr>
              <a:lnSpc>
                <a:spcPct val="150000"/>
              </a:lnSpc>
            </a:pPr>
            <a:r>
              <a:rPr lang="fr-FR" sz="2800" dirty="0"/>
              <a:t>Coûterait </a:t>
            </a:r>
            <a:r>
              <a:rPr lang="fr-FR" sz="2800" dirty="0" smtClean="0"/>
              <a:t>plus de 15 milliards </a:t>
            </a:r>
            <a:r>
              <a:rPr lang="fr-FR" sz="2800" dirty="0"/>
              <a:t>d’euros par an </a:t>
            </a:r>
            <a:r>
              <a:rPr lang="fr-FR" sz="2800" dirty="0" smtClean="0"/>
              <a:t>aux USA</a:t>
            </a:r>
            <a:endParaRPr lang="fr-FR" sz="2800" dirty="0"/>
          </a:p>
          <a:p>
            <a:endParaRPr lang="fr-FR" dirty="0"/>
          </a:p>
        </p:txBody>
      </p:sp>
    </p:spTree>
    <p:extLst>
      <p:ext uri="{BB962C8B-B14F-4D97-AF65-F5344CB8AC3E}">
        <p14:creationId xmlns:p14="http://schemas.microsoft.com/office/powerpoint/2010/main" val="49102118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1.Bronchite  ou pneumonie?</a:t>
            </a:r>
            <a:endParaRPr lang="fr-FR" sz="3600" b="1" dirty="0"/>
          </a:p>
        </p:txBody>
      </p:sp>
      <p:sp>
        <p:nvSpPr>
          <p:cNvPr id="3" name="Espace réservé du contenu 2"/>
          <p:cNvSpPr>
            <a:spLocks noGrp="1"/>
          </p:cNvSpPr>
          <p:nvPr>
            <p:ph idx="1"/>
          </p:nvPr>
        </p:nvSpPr>
        <p:spPr/>
        <p:txBody>
          <a:bodyPr>
            <a:normAutofit fontScale="92500" lnSpcReduction="20000"/>
          </a:bodyPr>
          <a:lstStyle/>
          <a:p>
            <a:pPr>
              <a:buFont typeface="Arial"/>
              <a:buChar char="•"/>
            </a:pPr>
            <a:r>
              <a:rPr lang="fr-FR" sz="2000" b="1" dirty="0"/>
              <a:t>Pas forcement différents de ceux d'une bronchite </a:t>
            </a:r>
            <a:r>
              <a:rPr lang="fr-FR" sz="2000" dirty="0"/>
              <a:t>: </a:t>
            </a:r>
            <a:endParaRPr lang="fr-FR" sz="2000" dirty="0" smtClean="0"/>
          </a:p>
          <a:p>
            <a:pPr lvl="1">
              <a:buFont typeface="Arial"/>
              <a:buChar char="•"/>
            </a:pPr>
            <a:r>
              <a:rPr lang="fr-FR" sz="1600" dirty="0" smtClean="0"/>
              <a:t>Toux</a:t>
            </a:r>
            <a:endParaRPr lang="fr-FR" sz="1600" dirty="0"/>
          </a:p>
          <a:p>
            <a:pPr lvl="1">
              <a:buFont typeface="Arial"/>
              <a:buChar char="•"/>
            </a:pPr>
            <a:r>
              <a:rPr lang="fr-FR" sz="1600" dirty="0"/>
              <a:t>Fièvre</a:t>
            </a:r>
          </a:p>
          <a:p>
            <a:pPr lvl="1">
              <a:buFont typeface="Arial"/>
              <a:buChar char="•"/>
            </a:pPr>
            <a:r>
              <a:rPr lang="fr-FR" sz="1600" dirty="0"/>
              <a:t>Expectoration purulente </a:t>
            </a:r>
          </a:p>
          <a:p>
            <a:pPr>
              <a:buFont typeface="Arial"/>
              <a:buChar char="•"/>
            </a:pPr>
            <a:r>
              <a:rPr lang="fr-FR" sz="2000" b="1" dirty="0"/>
              <a:t>Mais aussi dans les cas typiques</a:t>
            </a:r>
            <a:r>
              <a:rPr lang="fr-FR" sz="2000" dirty="0"/>
              <a:t> </a:t>
            </a:r>
            <a:r>
              <a:rPr lang="fr-FR" sz="2000" dirty="0" smtClean="0"/>
              <a:t>:</a:t>
            </a:r>
          </a:p>
          <a:p>
            <a:pPr lvl="1">
              <a:buFont typeface="Arial"/>
              <a:buChar char="•"/>
            </a:pPr>
            <a:r>
              <a:rPr lang="fr-FR" sz="1600" dirty="0"/>
              <a:t>u</a:t>
            </a:r>
            <a:r>
              <a:rPr lang="fr-FR" sz="1600" dirty="0" smtClean="0"/>
              <a:t>ne </a:t>
            </a:r>
            <a:r>
              <a:rPr lang="fr-FR" sz="1600" dirty="0"/>
              <a:t>douleur thoracique quelquefois violente </a:t>
            </a:r>
          </a:p>
          <a:p>
            <a:pPr lvl="1">
              <a:buFont typeface="Arial"/>
              <a:buChar char="•"/>
            </a:pPr>
            <a:r>
              <a:rPr lang="fr-FR" sz="1600" dirty="0" smtClean="0"/>
              <a:t>une </a:t>
            </a:r>
            <a:r>
              <a:rPr lang="fr-FR" sz="1600" dirty="0"/>
              <a:t>fièvre plus élevée </a:t>
            </a:r>
            <a:endParaRPr lang="fr-FR" sz="1600" dirty="0" smtClean="0"/>
          </a:p>
          <a:p>
            <a:pPr lvl="1">
              <a:buFont typeface="Arial"/>
              <a:buChar char="•"/>
            </a:pPr>
            <a:r>
              <a:rPr lang="fr-FR" sz="1600" dirty="0" smtClean="0"/>
              <a:t>des </a:t>
            </a:r>
            <a:r>
              <a:rPr lang="fr-FR" sz="1600" dirty="0"/>
              <a:t>frissons</a:t>
            </a:r>
          </a:p>
          <a:p>
            <a:pPr lvl="1">
              <a:buFont typeface="Arial"/>
              <a:buChar char="•"/>
            </a:pPr>
            <a:r>
              <a:rPr lang="fr-FR" sz="1600" dirty="0"/>
              <a:t>une gêne respiratoire plus ou moins importante</a:t>
            </a:r>
          </a:p>
          <a:p>
            <a:pPr lvl="1">
              <a:buFont typeface="Arial"/>
              <a:buChar char="•"/>
            </a:pPr>
            <a:r>
              <a:rPr lang="fr-FR" sz="1600" dirty="0"/>
              <a:t>t</a:t>
            </a:r>
            <a:r>
              <a:rPr lang="fr-FR" sz="1600" dirty="0" smtClean="0"/>
              <a:t>achycardie, tachypnée</a:t>
            </a:r>
            <a:endParaRPr lang="fr-FR" sz="1600" dirty="0"/>
          </a:p>
          <a:p>
            <a:pPr lvl="1">
              <a:buFont typeface="Arial"/>
              <a:buChar char="•"/>
            </a:pPr>
            <a:r>
              <a:rPr lang="fr-FR" sz="1600" dirty="0" smtClean="0"/>
              <a:t>une </a:t>
            </a:r>
            <a:r>
              <a:rPr lang="fr-FR" sz="1600" dirty="0"/>
              <a:t>impression globale de gravité</a:t>
            </a:r>
          </a:p>
          <a:p>
            <a:r>
              <a:rPr lang="fr-FR" sz="2000" b="1" dirty="0"/>
              <a:t>MAIS aucun symptômes ou signes d'examen ne permet d'affirmer ou éliminer formellement une pneumonie</a:t>
            </a:r>
            <a:r>
              <a:rPr lang="fr-FR" sz="2000" b="1" dirty="0" smtClean="0"/>
              <a:t>.</a:t>
            </a:r>
          </a:p>
          <a:p>
            <a:pPr fontAlgn="t"/>
            <a:r>
              <a:rPr lang="fr-FR" sz="2000" b="1" dirty="0"/>
              <a:t>Faut-il faire une radio de poumon ? </a:t>
            </a:r>
            <a:endParaRPr lang="fr-FR" sz="2000" dirty="0"/>
          </a:p>
          <a:p>
            <a:pPr lvl="1" fontAlgn="t">
              <a:buFont typeface="Arial" pitchFamily="34" charset="0"/>
              <a:buChar char="•"/>
            </a:pPr>
            <a:r>
              <a:rPr lang="fr-FR" sz="1600" dirty="0"/>
              <a:t>Dans la mesure du possible OUI</a:t>
            </a:r>
            <a:br>
              <a:rPr lang="fr-FR" sz="1600" dirty="0"/>
            </a:br>
            <a:r>
              <a:rPr lang="fr-FR" sz="1600" dirty="0"/>
              <a:t>Seule la radiographie permet d'affirmer le </a:t>
            </a:r>
            <a:r>
              <a:rPr lang="fr-FR" sz="1600" dirty="0" smtClean="0"/>
              <a:t>diagnostic </a:t>
            </a:r>
            <a:r>
              <a:rPr lang="fr-FR" sz="1600" dirty="0"/>
              <a:t/>
            </a:r>
            <a:br>
              <a:rPr lang="fr-FR" sz="1600" dirty="0"/>
            </a:br>
            <a:r>
              <a:rPr lang="fr-FR" sz="1600" dirty="0"/>
              <a:t>Le cliché n'est jamais normal en cas de pneumonie </a:t>
            </a:r>
            <a:r>
              <a:rPr lang="fr-FR" sz="1600" dirty="0" smtClean="0"/>
              <a:t> </a:t>
            </a:r>
          </a:p>
          <a:p>
            <a:pPr lvl="1" fontAlgn="t">
              <a:buFont typeface="Arial" pitchFamily="34" charset="0"/>
              <a:buChar char="•"/>
            </a:pPr>
            <a:r>
              <a:rPr lang="fr-FR" sz="1600" dirty="0" smtClean="0"/>
              <a:t>Mais: retard radio-clinique! </a:t>
            </a:r>
            <a:endParaRPr lang="fr-FR" sz="1600" dirty="0"/>
          </a:p>
          <a:p>
            <a:endParaRPr lang="fr-FR" sz="2000" b="1" dirty="0" smtClean="0"/>
          </a:p>
          <a:p>
            <a:endParaRPr lang="fr-FR" sz="2000" dirty="0"/>
          </a:p>
        </p:txBody>
      </p:sp>
    </p:spTree>
    <p:extLst>
      <p:ext uri="{BB962C8B-B14F-4D97-AF65-F5344CB8AC3E}">
        <p14:creationId xmlns:p14="http://schemas.microsoft.com/office/powerpoint/2010/main" val="604511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514350" indent="-514350">
              <a:lnSpc>
                <a:spcPct val="150000"/>
              </a:lnSpc>
            </a:pPr>
            <a:r>
              <a:rPr lang="fr-FR" sz="4000" b="1" dirty="0" smtClean="0"/>
              <a:t>2. </a:t>
            </a:r>
            <a:r>
              <a:rPr lang="fr-FR" sz="4000" b="1" dirty="0"/>
              <a:t>Hospitalisation ou maintien lieu de vie?</a:t>
            </a: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85988"/>
            <a:ext cx="8280919" cy="261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23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Facteurs de risque de mortalité</a:t>
            </a:r>
            <a:endParaRPr lang="fr-FR" sz="3600" b="1" dirty="0"/>
          </a:p>
        </p:txBody>
      </p:sp>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81150"/>
            <a:ext cx="8208912"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2319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9144000" cy="1143000"/>
          </a:xfrm>
        </p:spPr>
        <p:txBody>
          <a:bodyPr>
            <a:noAutofit/>
          </a:bodyPr>
          <a:lstStyle/>
          <a:p>
            <a:r>
              <a:rPr lang="fr-FR" sz="3600" b="1" dirty="0" smtClean="0"/>
              <a:t>3.</a:t>
            </a:r>
            <a:r>
              <a:rPr lang="fr-FR" sz="3600" b="1" dirty="0"/>
              <a:t> Si maintien </a:t>
            </a:r>
            <a:r>
              <a:rPr lang="fr-FR" sz="3600" b="1" dirty="0" smtClean="0"/>
              <a:t>sur lieu </a:t>
            </a:r>
            <a:r>
              <a:rPr lang="fr-FR" sz="3600" b="1" dirty="0"/>
              <a:t>de vie: quelle antibiothérapie</a:t>
            </a:r>
            <a:r>
              <a:rPr lang="fr-FR" sz="3600" b="1" dirty="0" smtClean="0"/>
              <a:t>?</a:t>
            </a:r>
            <a:endParaRPr lang="fr-FR" sz="3600" b="1" dirty="0"/>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310534"/>
            <a:ext cx="8280920" cy="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467544" y="5013176"/>
            <a:ext cx="1019062" cy="307777"/>
          </a:xfrm>
          <a:prstGeom prst="rect">
            <a:avLst/>
          </a:prstGeom>
          <a:noFill/>
        </p:spPr>
        <p:txBody>
          <a:bodyPr wrap="none" rtlCol="0">
            <a:spAutoFit/>
          </a:bodyPr>
          <a:lstStyle/>
          <a:p>
            <a:r>
              <a:rPr lang="fr-FR" sz="1400" b="1" dirty="0" smtClean="0"/>
              <a:t>Patient âgé</a:t>
            </a:r>
            <a:endParaRPr lang="fr-FR" sz="1400" b="1" dirty="0"/>
          </a:p>
        </p:txBody>
      </p:sp>
    </p:spTree>
    <p:extLst>
      <p:ext uri="{BB962C8B-B14F-4D97-AF65-F5344CB8AC3E}">
        <p14:creationId xmlns:p14="http://schemas.microsoft.com/office/powerpoint/2010/main" val="210822319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Antibiotiques avec restriction récente de prescription</a:t>
            </a:r>
            <a:endParaRPr lang="fr-FR" b="1" dirty="0"/>
          </a:p>
        </p:txBody>
      </p:sp>
      <p:sp>
        <p:nvSpPr>
          <p:cNvPr id="3" name="Espace réservé du contenu 2"/>
          <p:cNvSpPr>
            <a:spLocks noGrp="1"/>
          </p:cNvSpPr>
          <p:nvPr>
            <p:ph idx="1"/>
          </p:nvPr>
        </p:nvSpPr>
        <p:spPr>
          <a:xfrm>
            <a:off x="457200" y="2132856"/>
            <a:ext cx="8229600" cy="3993307"/>
          </a:xfrm>
        </p:spPr>
        <p:txBody>
          <a:bodyPr/>
          <a:lstStyle/>
          <a:p>
            <a:r>
              <a:rPr lang="fr-FR" sz="2800" dirty="0" err="1" smtClean="0"/>
              <a:t>Moxifloxacine</a:t>
            </a:r>
            <a:r>
              <a:rPr lang="fr-FR" sz="2800" dirty="0" smtClean="0"/>
              <a:t> 		</a:t>
            </a:r>
          </a:p>
          <a:p>
            <a:r>
              <a:rPr lang="fr-FR" sz="2800" dirty="0" err="1" smtClean="0"/>
              <a:t>Télithromycine</a:t>
            </a:r>
            <a:endParaRPr lang="fr-FR" sz="2800" dirty="0" smtClean="0"/>
          </a:p>
          <a:p>
            <a:r>
              <a:rPr lang="fr-FR" sz="2800" dirty="0" err="1" smtClean="0"/>
              <a:t>Nitrofurantoïne</a:t>
            </a:r>
            <a:endParaRPr lang="fr-FR" sz="2800" dirty="0" smtClean="0"/>
          </a:p>
          <a:p>
            <a:r>
              <a:rPr lang="fr-FR" sz="2800" dirty="0" err="1" smtClean="0"/>
              <a:t>Minocycline</a:t>
            </a:r>
            <a:endParaRPr lang="fr-FR" sz="2800" dirty="0" smtClean="0"/>
          </a:p>
          <a:p>
            <a:pPr marL="0" indent="0">
              <a:buNone/>
            </a:pPr>
            <a:endParaRPr lang="fr-FR" dirty="0"/>
          </a:p>
        </p:txBody>
      </p:sp>
    </p:spTree>
    <p:extLst>
      <p:ext uri="{BB962C8B-B14F-4D97-AF65-F5344CB8AC3E}">
        <p14:creationId xmlns:p14="http://schemas.microsoft.com/office/powerpoint/2010/main" val="299117932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t>Post-test</a:t>
            </a:r>
            <a:endParaRPr lang="fr-FR" b="1" dirty="0"/>
          </a:p>
        </p:txBody>
      </p:sp>
      <p:graphicFrame>
        <p:nvGraphicFramePr>
          <p:cNvPr id="4" name="Tableau 3"/>
          <p:cNvGraphicFramePr>
            <a:graphicFrameLocks noGrp="1"/>
          </p:cNvGraphicFramePr>
          <p:nvPr>
            <p:extLst>
              <p:ext uri="{D42A27DB-BD31-4B8C-83A1-F6EECF244321}">
                <p14:modId xmlns:p14="http://schemas.microsoft.com/office/powerpoint/2010/main" val="2965108298"/>
              </p:ext>
            </p:extLst>
          </p:nvPr>
        </p:nvGraphicFramePr>
        <p:xfrm>
          <a:off x="395536" y="1628800"/>
          <a:ext cx="8280920" cy="4032450"/>
        </p:xfrm>
        <a:graphic>
          <a:graphicData uri="http://schemas.openxmlformats.org/drawingml/2006/table">
            <a:tbl>
              <a:tblPr firstRow="1" bandRow="1">
                <a:tableStyleId>{5C22544A-7EE6-4342-B048-85BDC9FD1C3A}</a:tableStyleId>
              </a:tblPr>
              <a:tblGrid>
                <a:gridCol w="6749374"/>
                <a:gridCol w="782536"/>
                <a:gridCol w="749010"/>
              </a:tblGrid>
              <a:tr h="457805">
                <a:tc>
                  <a:txBody>
                    <a:bodyPr/>
                    <a:lstStyle/>
                    <a:p>
                      <a:r>
                        <a:rPr lang="fr-FR" dirty="0" smtClean="0"/>
                        <a:t>Propositions </a:t>
                      </a:r>
                      <a:endParaRPr lang="fr-FR" dirty="0"/>
                    </a:p>
                  </a:txBody>
                  <a:tcPr/>
                </a:tc>
                <a:tc>
                  <a:txBody>
                    <a:bodyPr/>
                    <a:lstStyle/>
                    <a:p>
                      <a:pPr algn="ctr"/>
                      <a:r>
                        <a:rPr lang="fr-FR" dirty="0" smtClean="0"/>
                        <a:t>Vrai </a:t>
                      </a:r>
                      <a:endParaRPr lang="fr-FR" dirty="0"/>
                    </a:p>
                  </a:txBody>
                  <a:tcPr/>
                </a:tc>
                <a:tc>
                  <a:txBody>
                    <a:bodyPr/>
                    <a:lstStyle/>
                    <a:p>
                      <a:pPr algn="ctr"/>
                      <a:r>
                        <a:rPr lang="fr-FR" dirty="0" smtClean="0"/>
                        <a:t>Faux </a:t>
                      </a:r>
                      <a:endParaRPr lang="fr-FR" dirty="0"/>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Le staphylocoque doré résistant à la </a:t>
                      </a:r>
                      <a:r>
                        <a:rPr lang="fr-FR" sz="1600" dirty="0" err="1" smtClean="0"/>
                        <a:t>méticilline</a:t>
                      </a:r>
                      <a:r>
                        <a:rPr lang="fr-FR" sz="1600" dirty="0" smtClean="0"/>
                        <a:t> (SARM) est l’une des bactéries émergentes les plus préoccupantes actuellement en France. </a:t>
                      </a:r>
                    </a:p>
                  </a:txBody>
                  <a:tcPr/>
                </a:tc>
                <a:tc>
                  <a:txBody>
                    <a:bodyPr/>
                    <a:lstStyle/>
                    <a:p>
                      <a:pPr algn="ctr"/>
                      <a:endParaRPr lang="fr-FR" dirty="0"/>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Il est licite de prescrire la pristinamycine (PYOSTACINE®) en 1</a:t>
                      </a:r>
                      <a:r>
                        <a:rPr lang="fr-FR" sz="1600" baseline="30000" dirty="0" smtClean="0"/>
                        <a:t>ère</a:t>
                      </a:r>
                      <a:r>
                        <a:rPr lang="fr-FR" sz="1600" dirty="0" smtClean="0"/>
                        <a:t> intention en cas de plaie cutanée d’origine communautaire  superficielle et récente.</a:t>
                      </a:r>
                    </a:p>
                  </a:txBody>
                  <a:tcPr/>
                </a:tc>
                <a:tc>
                  <a:txBody>
                    <a:bodyPr/>
                    <a:lstStyle/>
                    <a:p>
                      <a:pPr algn="ctr"/>
                      <a:endParaRPr lang="fr-FR" dirty="0"/>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L’amoxicilline est actuellement l’antibiotique de 1</a:t>
                      </a:r>
                      <a:r>
                        <a:rPr lang="fr-FR" sz="1600" baseline="30000" dirty="0" smtClean="0"/>
                        <a:t>ère</a:t>
                      </a:r>
                      <a:r>
                        <a:rPr lang="fr-FR" sz="1600" dirty="0" smtClean="0"/>
                        <a:t> intention des infections respiratoires hautes.</a:t>
                      </a:r>
                    </a:p>
                  </a:txBody>
                  <a:tcPr/>
                </a:tc>
                <a:tc>
                  <a:txBody>
                    <a:bodyPr/>
                    <a:lstStyle/>
                    <a:p>
                      <a:pPr algn="ctr"/>
                      <a:endParaRPr lang="fr-FR"/>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On ne peut pas utiliser la </a:t>
                      </a:r>
                      <a:r>
                        <a:rPr lang="fr-FR" sz="1600" dirty="0" err="1" smtClean="0"/>
                        <a:t>fosfomycine-trométamol</a:t>
                      </a:r>
                      <a:r>
                        <a:rPr lang="fr-FR" sz="1600" dirty="0" smtClean="0"/>
                        <a:t> (MONURIL-URIDOZ®)  de façon répétée pour traiter  les cystites d’une femme jeune.</a:t>
                      </a:r>
                    </a:p>
                  </a:txBody>
                  <a:tcPr/>
                </a:tc>
                <a:tc>
                  <a:txBody>
                    <a:bodyPr/>
                    <a:lstStyle/>
                    <a:p>
                      <a:pPr algn="ctr"/>
                      <a:endParaRPr lang="fr-FR"/>
                    </a:p>
                  </a:txBody>
                  <a:tcPr/>
                </a:tc>
                <a:tc>
                  <a:txBody>
                    <a:bodyPr/>
                    <a:lstStyle/>
                    <a:p>
                      <a:pPr algn="ctr"/>
                      <a:endParaRPr lang="fr-FR"/>
                    </a:p>
                  </a:txBody>
                  <a:tcPr/>
                </a:tc>
              </a:tr>
              <a:tr h="714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smtClean="0"/>
                        <a:t>La </a:t>
                      </a:r>
                      <a:r>
                        <a:rPr lang="fr-FR" sz="1600" dirty="0" err="1" smtClean="0"/>
                        <a:t>télithromycine</a:t>
                      </a:r>
                      <a:r>
                        <a:rPr lang="fr-FR" sz="1600" dirty="0" smtClean="0"/>
                        <a:t> (KETEK®) a une indication dans le traitement des angines en cas d’allergie vraie aux béta-</a:t>
                      </a:r>
                      <a:r>
                        <a:rPr lang="fr-FR" sz="1600" dirty="0" err="1" smtClean="0"/>
                        <a:t>lactamines</a:t>
                      </a:r>
                      <a:r>
                        <a:rPr lang="fr-FR" sz="1600" dirty="0" smtClean="0"/>
                        <a:t>. </a:t>
                      </a:r>
                    </a:p>
                  </a:txBody>
                  <a:tcPr/>
                </a:tc>
                <a:tc>
                  <a:txBody>
                    <a:bodyPr/>
                    <a:lstStyle/>
                    <a:p>
                      <a:pPr algn="ctr"/>
                      <a:endParaRPr lang="fr-FR" dirty="0"/>
                    </a:p>
                  </a:txBody>
                  <a:tcPr/>
                </a:tc>
                <a:tc>
                  <a:txBody>
                    <a:bodyPr/>
                    <a:lstStyle/>
                    <a:p>
                      <a:pPr algn="ctr"/>
                      <a:endParaRPr lang="fr-FR" dirty="0"/>
                    </a:p>
                  </a:txBody>
                  <a:tcPr/>
                </a:tc>
              </a:tr>
            </a:tbl>
          </a:graphicData>
        </a:graphic>
      </p:graphicFrame>
      <p:sp>
        <p:nvSpPr>
          <p:cNvPr id="8" name="Bouée 7"/>
          <p:cNvSpPr/>
          <p:nvPr/>
        </p:nvSpPr>
        <p:spPr>
          <a:xfrm>
            <a:off x="7452320" y="3717032"/>
            <a:ext cx="228600" cy="288032"/>
          </a:xfrm>
          <a:prstGeom prst="donu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Bouée 10"/>
          <p:cNvSpPr/>
          <p:nvPr/>
        </p:nvSpPr>
        <p:spPr>
          <a:xfrm>
            <a:off x="8159824" y="227687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Bouée 11"/>
          <p:cNvSpPr/>
          <p:nvPr/>
        </p:nvSpPr>
        <p:spPr>
          <a:xfrm>
            <a:off x="8172400" y="299695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Bouée 12"/>
          <p:cNvSpPr/>
          <p:nvPr/>
        </p:nvSpPr>
        <p:spPr>
          <a:xfrm>
            <a:off x="8172400" y="371703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Bouée 13"/>
          <p:cNvSpPr/>
          <p:nvPr/>
        </p:nvSpPr>
        <p:spPr>
          <a:xfrm>
            <a:off x="8172400" y="4437112"/>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Bouée 14"/>
          <p:cNvSpPr/>
          <p:nvPr/>
        </p:nvSpPr>
        <p:spPr>
          <a:xfrm>
            <a:off x="8159824" y="5085184"/>
            <a:ext cx="228600" cy="28803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4839680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577"/>
          <a:stretch/>
        </p:blipFill>
        <p:spPr bwMode="auto">
          <a:xfrm>
            <a:off x="827584" y="1988840"/>
            <a:ext cx="7638722" cy="41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2708510" y="5980637"/>
            <a:ext cx="3726982" cy="369332"/>
          </a:xfrm>
          <a:prstGeom prst="rect">
            <a:avLst/>
          </a:prstGeom>
          <a:noFill/>
        </p:spPr>
        <p:txBody>
          <a:bodyPr wrap="none" rtlCol="0">
            <a:spAutoFit/>
          </a:bodyPr>
          <a:lstStyle/>
          <a:p>
            <a:r>
              <a:rPr lang="fr-FR" dirty="0" smtClean="0"/>
              <a:t>Assistance Publique Hôpitaux de Paris</a:t>
            </a:r>
            <a:endParaRPr lang="fr-FR" dirty="0"/>
          </a:p>
        </p:txBody>
      </p:sp>
      <p:sp>
        <p:nvSpPr>
          <p:cNvPr id="5" name="Titre 4"/>
          <p:cNvSpPr>
            <a:spLocks noGrp="1"/>
          </p:cNvSpPr>
          <p:nvPr>
            <p:ph type="title"/>
          </p:nvPr>
        </p:nvSpPr>
        <p:spPr/>
        <p:txBody>
          <a:bodyPr>
            <a:normAutofit fontScale="90000"/>
          </a:bodyPr>
          <a:lstStyle/>
          <a:p>
            <a:r>
              <a:rPr lang="fr-FR" b="1" dirty="0" smtClean="0"/>
              <a:t>L’évolution de la résistance chez les staphylocoques dorés et les BGN</a:t>
            </a:r>
            <a:endParaRPr lang="fr-FR" b="1" dirty="0"/>
          </a:p>
        </p:txBody>
      </p:sp>
    </p:spTree>
    <p:extLst>
      <p:ext uri="{BB962C8B-B14F-4D97-AF65-F5344CB8AC3E}">
        <p14:creationId xmlns:p14="http://schemas.microsoft.com/office/powerpoint/2010/main" val="24373143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3184" y="274638"/>
            <a:ext cx="8651304" cy="1143000"/>
          </a:xfrm>
        </p:spPr>
        <p:txBody>
          <a:bodyPr>
            <a:normAutofit fontScale="90000"/>
          </a:bodyPr>
          <a:lstStyle/>
          <a:p>
            <a:r>
              <a:rPr lang="fr-FR" b="1" i="1" dirty="0" err="1" smtClean="0"/>
              <a:t>Klebsiella</a:t>
            </a:r>
            <a:r>
              <a:rPr lang="fr-FR" b="1" i="1" dirty="0" smtClean="0"/>
              <a:t> </a:t>
            </a:r>
            <a:r>
              <a:rPr lang="fr-FR" b="1" i="1" dirty="0" err="1" smtClean="0"/>
              <a:t>pneumoniae</a:t>
            </a:r>
            <a:r>
              <a:rPr lang="fr-FR" b="1" dirty="0" smtClean="0"/>
              <a:t> </a:t>
            </a:r>
            <a:r>
              <a:rPr lang="fr-FR" b="1" dirty="0" err="1" smtClean="0"/>
              <a:t>carbapénèmes</a:t>
            </a:r>
            <a:r>
              <a:rPr lang="fr-FR" b="1" dirty="0" smtClean="0"/>
              <a:t>-R</a:t>
            </a:r>
            <a:endParaRPr lang="fr-FR" b="1"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336"/>
          <a:stretch/>
        </p:blipFill>
        <p:spPr bwMode="auto">
          <a:xfrm>
            <a:off x="827584" y="1484784"/>
            <a:ext cx="7848872"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0288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1. Plaie infectée</a:t>
            </a:r>
            <a:endParaRPr lang="fr-FR" b="1" dirty="0"/>
          </a:p>
        </p:txBody>
      </p:sp>
      <p:sp>
        <p:nvSpPr>
          <p:cNvPr id="3" name="Espace réservé du contenu 2"/>
          <p:cNvSpPr>
            <a:spLocks noGrp="1"/>
          </p:cNvSpPr>
          <p:nvPr>
            <p:ph idx="1"/>
          </p:nvPr>
        </p:nvSpPr>
        <p:spPr/>
        <p:txBody>
          <a:bodyPr>
            <a:normAutofit/>
          </a:bodyPr>
          <a:lstStyle/>
          <a:p>
            <a:r>
              <a:rPr lang="fr-FR" sz="2800" dirty="0" smtClean="0"/>
              <a:t>Vous traitez une p</a:t>
            </a:r>
            <a:r>
              <a:rPr lang="fr-FR" sz="2800" b="1" dirty="0" smtClean="0"/>
              <a:t>laie </a:t>
            </a:r>
            <a:r>
              <a:rPr lang="fr-FR" sz="2800" b="1" dirty="0"/>
              <a:t>cutanée superficielle et </a:t>
            </a:r>
            <a:r>
              <a:rPr lang="fr-FR" sz="2800" b="1" dirty="0" smtClean="0"/>
              <a:t>récente, </a:t>
            </a:r>
            <a:r>
              <a:rPr lang="fr-FR" sz="2800" dirty="0" smtClean="0"/>
              <a:t>en l’absence d’allergie et d’orientation bactériologique, avec :</a:t>
            </a:r>
          </a:p>
          <a:p>
            <a:endParaRPr lang="fr-FR" sz="2400" dirty="0" smtClean="0"/>
          </a:p>
          <a:p>
            <a:pPr marL="971550" lvl="1" indent="-514350">
              <a:buFont typeface="+mj-lt"/>
              <a:buAutoNum type="arabicPeriod"/>
            </a:pPr>
            <a:r>
              <a:rPr lang="fr-FR" sz="2400" dirty="0" smtClean="0"/>
              <a:t>La pristinamycine </a:t>
            </a:r>
          </a:p>
          <a:p>
            <a:pPr marL="971550" lvl="1" indent="-514350">
              <a:buFont typeface="+mj-lt"/>
              <a:buAutoNum type="arabicPeriod"/>
            </a:pPr>
            <a:r>
              <a:rPr lang="fr-FR" sz="2400" dirty="0" smtClean="0"/>
              <a:t>La ciprofloxacine </a:t>
            </a:r>
          </a:p>
          <a:p>
            <a:pPr marL="971550" lvl="1" indent="-514350">
              <a:buFont typeface="+mj-lt"/>
              <a:buAutoNum type="arabicPeriod"/>
            </a:pPr>
            <a:r>
              <a:rPr lang="fr-FR" sz="2400" dirty="0" smtClean="0"/>
              <a:t>L’amoxicilline-acide clavulanique</a:t>
            </a:r>
          </a:p>
          <a:p>
            <a:pPr marL="971550" lvl="1" indent="-514350">
              <a:buFont typeface="+mj-lt"/>
              <a:buAutoNum type="arabicPeriod"/>
            </a:pPr>
            <a:r>
              <a:rPr lang="fr-FR" sz="2400" dirty="0" smtClean="0"/>
              <a:t>L’amoxicilline </a:t>
            </a:r>
          </a:p>
          <a:p>
            <a:pPr marL="971550" lvl="1" indent="-514350">
              <a:buFont typeface="+mj-lt"/>
              <a:buAutoNum type="arabicPeriod"/>
            </a:pPr>
            <a:r>
              <a:rPr lang="fr-FR" sz="2400" dirty="0" smtClean="0"/>
              <a:t>L’acide </a:t>
            </a:r>
            <a:r>
              <a:rPr lang="fr-FR" sz="2400" dirty="0" err="1" smtClean="0"/>
              <a:t>fusidique</a:t>
            </a:r>
            <a:r>
              <a:rPr lang="fr-FR" sz="2400" dirty="0" smtClean="0"/>
              <a:t>   </a:t>
            </a:r>
            <a:endParaRPr lang="fr-FR" sz="2400" dirty="0"/>
          </a:p>
        </p:txBody>
      </p:sp>
    </p:spTree>
    <p:extLst>
      <p:ext uri="{BB962C8B-B14F-4D97-AF65-F5344CB8AC3E}">
        <p14:creationId xmlns:p14="http://schemas.microsoft.com/office/powerpoint/2010/main" val="32117046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2143</TotalTime>
  <Words>2674</Words>
  <Application>Microsoft Macintosh PowerPoint</Application>
  <PresentationFormat>Présentation à l'écran (4:3)</PresentationFormat>
  <Paragraphs>615</Paragraphs>
  <Slides>65</Slides>
  <Notes>15</Notes>
  <HiddenSlides>0</HiddenSlides>
  <MMClips>0</MMClips>
  <ScaleCrop>false</ScaleCrop>
  <HeadingPairs>
    <vt:vector size="4" baseType="variant">
      <vt:variant>
        <vt:lpstr>Thème</vt:lpstr>
      </vt:variant>
      <vt:variant>
        <vt:i4>1</vt:i4>
      </vt:variant>
      <vt:variant>
        <vt:lpstr>Titres des diapositives</vt:lpstr>
      </vt:variant>
      <vt:variant>
        <vt:i4>65</vt:i4>
      </vt:variant>
    </vt:vector>
  </HeadingPairs>
  <TitlesOfParts>
    <vt:vector size="66" baseType="lpstr">
      <vt:lpstr>Thème Office</vt:lpstr>
      <vt:lpstr>Antibiothérapie en ville  </vt:lpstr>
      <vt:lpstr>Pré-test</vt:lpstr>
      <vt:lpstr>Situation actuelle</vt:lpstr>
      <vt:lpstr>Consommation d’antibiotiques en France</vt:lpstr>
      <vt:lpstr>Nouveaux antibiotiques</vt:lpstr>
      <vt:lpstr>« coût » de la résistance des bactéries aux antibiotiques </vt:lpstr>
      <vt:lpstr>L’évolution de la résistance chez les staphylocoques dorés et les BGN</vt:lpstr>
      <vt:lpstr>Klebsiella pneumoniae carbapénèmes-R</vt:lpstr>
      <vt:lpstr>1. Plaie infectée</vt:lpstr>
      <vt:lpstr>1. Plaie infectée</vt:lpstr>
      <vt:lpstr>Spectre bactérien UTILE</vt:lpstr>
      <vt:lpstr>Spectre anti-bactérien</vt:lpstr>
      <vt:lpstr>Spectre anti-bactérien UTILE</vt:lpstr>
      <vt:lpstr>Traitement de 1ère intention</vt:lpstr>
      <vt:lpstr>Traitement de 1ère intention</vt:lpstr>
      <vt:lpstr>Traitement de 1ère intention</vt:lpstr>
      <vt:lpstr>2. Escarre de décubitus</vt:lpstr>
      <vt:lpstr>Présentation PowerPoint</vt:lpstr>
      <vt:lpstr>Présentation PowerPoint</vt:lpstr>
      <vt:lpstr>Présentation PowerPoint</vt:lpstr>
      <vt:lpstr>Commentaires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Infection urinaire</vt:lpstr>
      <vt:lpstr>Quel traitement proposez-vous en première intention?</vt:lpstr>
      <vt:lpstr>Quel traitement proposez-vous en première intention?</vt:lpstr>
      <vt:lpstr> </vt:lpstr>
      <vt:lpstr> </vt:lpstr>
      <vt:lpstr>Commentaires  </vt:lpstr>
      <vt:lpstr>Cystite compliquée</vt:lpstr>
      <vt:lpstr>4. Infections respiratoires hautes</vt:lpstr>
      <vt:lpstr>4. Infections respiratoires hautes</vt:lpstr>
      <vt:lpstr>4.1 Otite Moyenne Aiguë (OMA)</vt:lpstr>
      <vt:lpstr>Présentation PowerPoint</vt:lpstr>
      <vt:lpstr>Présentation PowerPoint</vt:lpstr>
      <vt:lpstr>Présentation PowerPoint</vt:lpstr>
      <vt:lpstr>Antibiothérapie des OMA</vt:lpstr>
      <vt:lpstr>Présentation PowerPoint</vt:lpstr>
      <vt:lpstr>Présentation PowerPoint</vt:lpstr>
      <vt:lpstr>Présentation PowerPoint</vt:lpstr>
      <vt:lpstr>Présentation PowerPoint</vt:lpstr>
      <vt:lpstr>Antibiothérapie de 2ème intention des OMA</vt:lpstr>
      <vt:lpstr>4.2 Sinusite maxillaire aiguë</vt:lpstr>
      <vt:lpstr>Présentation PowerPoint</vt:lpstr>
      <vt:lpstr>Présentation PowerPoint</vt:lpstr>
      <vt:lpstr>Antibiothérapie des SMA</vt:lpstr>
      <vt:lpstr>SINUSITES AIGUËS : CAS PARTICULIERS</vt:lpstr>
      <vt:lpstr>4.3 Angine</vt:lpstr>
      <vt:lpstr>  </vt:lpstr>
      <vt:lpstr>  </vt:lpstr>
      <vt:lpstr>Score de Mc Isaac</vt:lpstr>
      <vt:lpstr>Angine </vt:lpstr>
      <vt:lpstr> Angines aiguës </vt:lpstr>
      <vt:lpstr>Infections pulmonaires</vt:lpstr>
      <vt:lpstr>1.Bronchite  ou pneumonie?</vt:lpstr>
      <vt:lpstr>2. Hospitalisation ou maintien lieu de vie?</vt:lpstr>
      <vt:lpstr>Facteurs de risque de mortalité</vt:lpstr>
      <vt:lpstr>3. Si maintien sur lieu de vie: quelle antibiothérapie?</vt:lpstr>
      <vt:lpstr>Antibiotiques avec restriction récente de prescription</vt:lpstr>
      <vt:lpstr>Post-test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éric</dc:creator>
  <cp:lastModifiedBy>Michel BILAND</cp:lastModifiedBy>
  <cp:revision>122</cp:revision>
  <cp:lastPrinted>2013-01-18T06:58:50Z</cp:lastPrinted>
  <dcterms:created xsi:type="dcterms:W3CDTF">2012-08-20T21:34:50Z</dcterms:created>
  <dcterms:modified xsi:type="dcterms:W3CDTF">2013-01-18T07:02:53Z</dcterms:modified>
</cp:coreProperties>
</file>